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ti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35"/>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54" autoAdjust="0"/>
    <p:restoredTop sz="81161" autoAdjust="0"/>
  </p:normalViewPr>
  <p:slideViewPr>
    <p:cSldViewPr snapToGrid="0">
      <p:cViewPr varScale="1">
        <p:scale>
          <a:sx n="84" d="100"/>
          <a:sy n="84" d="100"/>
        </p:scale>
        <p:origin x="1668" y="66"/>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9" name="PlaceHolder 1"/>
          <p:cNvSpPr>
            <a:spLocks noGrp="1" noRot="1" noChangeAspect="1"/>
          </p:cNvSpPr>
          <p:nvPr>
            <p:ph type="sldImg"/>
          </p:nvPr>
        </p:nvSpPr>
        <p:spPr>
          <a:xfrm>
            <a:off x="216000" y="812520"/>
            <a:ext cx="7127280" cy="4008960"/>
          </a:xfrm>
          <a:prstGeom prst="rect">
            <a:avLst/>
          </a:prstGeom>
        </p:spPr>
        <p:txBody>
          <a:bodyPr lIns="0" tIns="0" rIns="0" bIns="0" anchor="ctr">
            <a:noAutofit/>
          </a:bodyPr>
          <a:lstStyle/>
          <a:p>
            <a:r>
              <a:rPr lang="zh-CN" sz="1400" b="0" strike="noStrike" spc="-1">
                <a:solidFill>
                  <a:srgbClr val="000000"/>
                </a:solidFill>
                <a:latin typeface="Arial"/>
              </a:rPr>
              <a:t>点击鼠标移动幻灯片</a:t>
            </a:r>
            <a:endParaRPr lang="en-US" sz="1400" b="0" strike="noStrike" spc="-1">
              <a:solidFill>
                <a:srgbClr val="000000"/>
              </a:solidFill>
              <a:latin typeface="Arial"/>
            </a:endParaRPr>
          </a:p>
        </p:txBody>
      </p:sp>
      <p:sp>
        <p:nvSpPr>
          <p:cNvPr id="90" name="PlaceHolder 2"/>
          <p:cNvSpPr>
            <a:spLocks noGrp="1"/>
          </p:cNvSpPr>
          <p:nvPr>
            <p:ph type="body"/>
          </p:nvPr>
        </p:nvSpPr>
        <p:spPr>
          <a:xfrm>
            <a:off x="756000" y="5078520"/>
            <a:ext cx="6047640" cy="4811040"/>
          </a:xfrm>
          <a:prstGeom prst="rect">
            <a:avLst/>
          </a:prstGeom>
        </p:spPr>
        <p:txBody>
          <a:bodyPr lIns="0" tIns="0" rIns="0" bIns="0">
            <a:noAutofit/>
          </a:bodyPr>
          <a:lstStyle/>
          <a:p>
            <a:r>
              <a:rPr lang="zh-CN" sz="2000" b="0" strike="noStrike" spc="-1">
                <a:latin typeface="Arial"/>
              </a:rPr>
              <a:t>点击编辑备注格式</a:t>
            </a:r>
            <a:endParaRPr lang="en-US" sz="2000" b="0" strike="noStrike" spc="-1">
              <a:latin typeface="Arial"/>
            </a:endParaRPr>
          </a:p>
        </p:txBody>
      </p:sp>
      <p:sp>
        <p:nvSpPr>
          <p:cNvPr id="91" name="PlaceHolder 3"/>
          <p:cNvSpPr>
            <a:spLocks noGrp="1"/>
          </p:cNvSpPr>
          <p:nvPr>
            <p:ph type="hdr"/>
          </p:nvPr>
        </p:nvSpPr>
        <p:spPr>
          <a:xfrm>
            <a:off x="0" y="0"/>
            <a:ext cx="3280680" cy="534240"/>
          </a:xfrm>
          <a:prstGeom prst="rect">
            <a:avLst/>
          </a:prstGeom>
        </p:spPr>
        <p:txBody>
          <a:bodyPr lIns="0" tIns="0" rIns="0" bIns="0">
            <a:noAutofit/>
          </a:bodyPr>
          <a:lstStyle/>
          <a:p>
            <a:r>
              <a:rPr lang="en-US" sz="1400" b="0" strike="noStrike" spc="-1">
                <a:latin typeface="Calibri"/>
              </a:rPr>
              <a:t>&lt;页眉&gt;</a:t>
            </a:r>
          </a:p>
        </p:txBody>
      </p:sp>
      <p:sp>
        <p:nvSpPr>
          <p:cNvPr id="92" name="PlaceHolder 4"/>
          <p:cNvSpPr>
            <a:spLocks noGrp="1"/>
          </p:cNvSpPr>
          <p:nvPr>
            <p:ph type="dt"/>
          </p:nvPr>
        </p:nvSpPr>
        <p:spPr>
          <a:xfrm>
            <a:off x="4278960" y="0"/>
            <a:ext cx="3280680" cy="534240"/>
          </a:xfrm>
          <a:prstGeom prst="rect">
            <a:avLst/>
          </a:prstGeom>
        </p:spPr>
        <p:txBody>
          <a:bodyPr lIns="0" tIns="0" rIns="0" bIns="0">
            <a:noAutofit/>
          </a:bodyPr>
          <a:lstStyle/>
          <a:p>
            <a:pPr algn="r"/>
            <a:r>
              <a:rPr lang="en-US" sz="1400" b="0" strike="noStrike" spc="-1">
                <a:latin typeface="Calibri"/>
              </a:rPr>
              <a:t>&lt;日期/时间&gt;</a:t>
            </a:r>
          </a:p>
        </p:txBody>
      </p:sp>
      <p:sp>
        <p:nvSpPr>
          <p:cNvPr id="93" name="PlaceHolder 5"/>
          <p:cNvSpPr>
            <a:spLocks noGrp="1"/>
          </p:cNvSpPr>
          <p:nvPr>
            <p:ph type="ftr"/>
          </p:nvPr>
        </p:nvSpPr>
        <p:spPr>
          <a:xfrm>
            <a:off x="0" y="10157400"/>
            <a:ext cx="3280680" cy="534240"/>
          </a:xfrm>
          <a:prstGeom prst="rect">
            <a:avLst/>
          </a:prstGeom>
        </p:spPr>
        <p:txBody>
          <a:bodyPr lIns="0" tIns="0" rIns="0" bIns="0" anchor="b">
            <a:noAutofit/>
          </a:bodyPr>
          <a:lstStyle/>
          <a:p>
            <a:r>
              <a:rPr lang="en-US" sz="1400" b="0" strike="noStrike" spc="-1">
                <a:latin typeface="Calibri"/>
              </a:rPr>
              <a:t>&lt;页脚&gt;</a:t>
            </a:r>
          </a:p>
        </p:txBody>
      </p:sp>
      <p:sp>
        <p:nvSpPr>
          <p:cNvPr id="94" name="PlaceHolder 6"/>
          <p:cNvSpPr>
            <a:spLocks noGrp="1"/>
          </p:cNvSpPr>
          <p:nvPr>
            <p:ph type="sldNum"/>
          </p:nvPr>
        </p:nvSpPr>
        <p:spPr>
          <a:xfrm>
            <a:off x="4278960" y="10157400"/>
            <a:ext cx="3280680" cy="534240"/>
          </a:xfrm>
          <a:prstGeom prst="rect">
            <a:avLst/>
          </a:prstGeom>
        </p:spPr>
        <p:txBody>
          <a:bodyPr lIns="0" tIns="0" rIns="0" bIns="0" anchor="b">
            <a:noAutofit/>
          </a:bodyPr>
          <a:lstStyle/>
          <a:p>
            <a:pPr algn="r"/>
            <a:fld id="{D2F8F6F6-1049-4261-841E-D4CFFDA8A020}" type="slidenum">
              <a:rPr lang="en-US" sz="1400" b="0" strike="noStrike" spc="-1">
                <a:latin typeface="Calibri"/>
              </a:rPr>
              <a:t>‹#›</a:t>
            </a:fld>
            <a:endParaRPr lang="en-US" sz="1400" b="0" strike="noStrike" spc="-1">
              <a:latin typeface="Calibri"/>
            </a:endParaRPr>
          </a:p>
        </p:txBody>
      </p:sp>
    </p:spTree>
    <p:extLst>
      <p:ext uri="{BB962C8B-B14F-4D97-AF65-F5344CB8AC3E}">
        <p14:creationId xmlns:p14="http://schemas.microsoft.com/office/powerpoint/2010/main" val="18663191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 name="PlaceHolder 1"/>
          <p:cNvSpPr>
            <a:spLocks noGrp="1" noRot="1" noChangeAspect="1"/>
          </p:cNvSpPr>
          <p:nvPr>
            <p:ph type="sldImg"/>
          </p:nvPr>
        </p:nvSpPr>
        <p:spPr>
          <a:xfrm>
            <a:off x="1143000" y="685800"/>
            <a:ext cx="4571640" cy="3428640"/>
          </a:xfrm>
          <a:prstGeom prst="rect">
            <a:avLst/>
          </a:prstGeom>
        </p:spPr>
      </p:sp>
      <p:sp>
        <p:nvSpPr>
          <p:cNvPr id="277" name="PlaceHolder 2"/>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
        <p:nvSpPr>
          <p:cNvPr id="278" name="TextShape 3"/>
          <p:cNvSpPr txBox="1"/>
          <p:nvPr/>
        </p:nvSpPr>
        <p:spPr>
          <a:xfrm>
            <a:off x="3884760" y="8685360"/>
            <a:ext cx="2971440" cy="456840"/>
          </a:xfrm>
          <a:prstGeom prst="rect">
            <a:avLst/>
          </a:prstGeom>
          <a:noFill/>
          <a:ln w="9360">
            <a:noFill/>
          </a:ln>
        </p:spPr>
        <p:txBody>
          <a:bodyPr anchor="b">
            <a:noAutofit/>
          </a:bodyPr>
          <a:lstStyle/>
          <a:p>
            <a:pPr algn="r">
              <a:lnSpc>
                <a:spcPct val="100000"/>
              </a:lnSpc>
            </a:pPr>
            <a:fld id="{B40943D1-DFB3-458E-9195-28C767686178}" type="slidenum">
              <a:rPr lang="en-US" sz="1200" b="0" strike="noStrike" spc="-1">
                <a:latin typeface="Calibri"/>
              </a:rPr>
              <a:t>1</a:t>
            </a:fld>
            <a:endParaRPr lang="en-US" sz="1200" b="0" strike="noStrike" spc="-1">
              <a:latin typeface="Calibri"/>
            </a:endParaRPr>
          </a:p>
        </p:txBody>
      </p:sp>
    </p:spTree>
    <p:extLst>
      <p:ext uri="{BB962C8B-B14F-4D97-AF65-F5344CB8AC3E}">
        <p14:creationId xmlns:p14="http://schemas.microsoft.com/office/powerpoint/2010/main" val="35421123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TextShape 1"/>
          <p:cNvSpPr txBox="1"/>
          <p:nvPr/>
        </p:nvSpPr>
        <p:spPr>
          <a:xfrm>
            <a:off x="3884760" y="8685360"/>
            <a:ext cx="2971440" cy="456840"/>
          </a:xfrm>
          <a:prstGeom prst="rect">
            <a:avLst/>
          </a:prstGeom>
          <a:noFill/>
          <a:ln w="9360">
            <a:noFill/>
          </a:ln>
        </p:spPr>
        <p:txBody>
          <a:bodyPr anchor="b">
            <a:noAutofit/>
          </a:bodyPr>
          <a:lstStyle/>
          <a:p>
            <a:pPr algn="r">
              <a:lnSpc>
                <a:spcPct val="100000"/>
              </a:lnSpc>
            </a:pPr>
            <a:fld id="{36FC2505-D814-48D8-8B68-8C98088DBE5D}" type="slidenum">
              <a:rPr lang="en-US" sz="1200" b="0" strike="noStrike" spc="-1">
                <a:latin typeface="Calibri"/>
              </a:rPr>
              <a:t>15</a:t>
            </a:fld>
            <a:endParaRPr lang="en-US" sz="1200" b="0" strike="noStrike" spc="-1">
              <a:latin typeface="Calibri"/>
            </a:endParaRPr>
          </a:p>
        </p:txBody>
      </p:sp>
      <p:sp>
        <p:nvSpPr>
          <p:cNvPr id="304" name="PlaceHolder 2"/>
          <p:cNvSpPr>
            <a:spLocks noGrp="1" noRot="1" noChangeAspect="1"/>
          </p:cNvSpPr>
          <p:nvPr>
            <p:ph type="sldImg"/>
          </p:nvPr>
        </p:nvSpPr>
        <p:spPr>
          <a:xfrm>
            <a:off x="1143000" y="685800"/>
            <a:ext cx="4571640" cy="3428640"/>
          </a:xfrm>
          <a:prstGeom prst="rect">
            <a:avLst/>
          </a:prstGeom>
        </p:spPr>
      </p:sp>
      <p:sp>
        <p:nvSpPr>
          <p:cNvPr id="305"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25070147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extShape 1"/>
          <p:cNvSpPr txBox="1"/>
          <p:nvPr/>
        </p:nvSpPr>
        <p:spPr>
          <a:xfrm>
            <a:off x="3884760" y="8685360"/>
            <a:ext cx="2971440" cy="456840"/>
          </a:xfrm>
          <a:prstGeom prst="rect">
            <a:avLst/>
          </a:prstGeom>
          <a:noFill/>
          <a:ln w="9360">
            <a:noFill/>
          </a:ln>
        </p:spPr>
        <p:txBody>
          <a:bodyPr anchor="b">
            <a:noAutofit/>
          </a:bodyPr>
          <a:lstStyle/>
          <a:p>
            <a:pPr algn="r">
              <a:lnSpc>
                <a:spcPct val="100000"/>
              </a:lnSpc>
            </a:pPr>
            <a:fld id="{EB0B55F8-639A-4C12-BD83-284B695D4250}" type="slidenum">
              <a:rPr lang="en-US" sz="1200" b="0" strike="noStrike" spc="-1">
                <a:latin typeface="Calibri"/>
              </a:rPr>
              <a:t>16</a:t>
            </a:fld>
            <a:endParaRPr lang="en-US" sz="1200" b="0" strike="noStrike" spc="-1">
              <a:latin typeface="Calibri"/>
            </a:endParaRPr>
          </a:p>
        </p:txBody>
      </p:sp>
      <p:sp>
        <p:nvSpPr>
          <p:cNvPr id="307" name="PlaceHolder 2"/>
          <p:cNvSpPr>
            <a:spLocks noGrp="1" noRot="1" noChangeAspect="1"/>
          </p:cNvSpPr>
          <p:nvPr>
            <p:ph type="sldImg"/>
          </p:nvPr>
        </p:nvSpPr>
        <p:spPr>
          <a:xfrm>
            <a:off x="1143000" y="685800"/>
            <a:ext cx="4571640" cy="3428640"/>
          </a:xfrm>
          <a:prstGeom prst="rect">
            <a:avLst/>
          </a:prstGeom>
        </p:spPr>
      </p:sp>
      <p:sp>
        <p:nvSpPr>
          <p:cNvPr id="308"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3224985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TextShape 1"/>
          <p:cNvSpPr txBox="1"/>
          <p:nvPr/>
        </p:nvSpPr>
        <p:spPr>
          <a:xfrm>
            <a:off x="3884760" y="8685360"/>
            <a:ext cx="2971440" cy="456840"/>
          </a:xfrm>
          <a:prstGeom prst="rect">
            <a:avLst/>
          </a:prstGeom>
          <a:noFill/>
          <a:ln w="9360">
            <a:noFill/>
          </a:ln>
        </p:spPr>
        <p:txBody>
          <a:bodyPr anchor="b">
            <a:noAutofit/>
          </a:bodyPr>
          <a:lstStyle/>
          <a:p>
            <a:pPr algn="r">
              <a:lnSpc>
                <a:spcPct val="100000"/>
              </a:lnSpc>
            </a:pPr>
            <a:fld id="{F22C26CF-D7C2-4C9A-95D6-E1B65CF1F44A}" type="slidenum">
              <a:rPr lang="en-US" sz="1200" b="0" strike="noStrike" spc="-1">
                <a:latin typeface="Calibri"/>
              </a:rPr>
              <a:t>17</a:t>
            </a:fld>
            <a:endParaRPr lang="en-US" sz="1200" b="0" strike="noStrike" spc="-1">
              <a:latin typeface="Calibri"/>
            </a:endParaRPr>
          </a:p>
        </p:txBody>
      </p:sp>
      <p:sp>
        <p:nvSpPr>
          <p:cNvPr id="310" name="PlaceHolder 2"/>
          <p:cNvSpPr>
            <a:spLocks noGrp="1" noRot="1" noChangeAspect="1"/>
          </p:cNvSpPr>
          <p:nvPr>
            <p:ph type="sldImg"/>
          </p:nvPr>
        </p:nvSpPr>
        <p:spPr>
          <a:xfrm>
            <a:off x="1143000" y="685800"/>
            <a:ext cx="4571640" cy="3428640"/>
          </a:xfrm>
          <a:prstGeom prst="rect">
            <a:avLst/>
          </a:prstGeom>
        </p:spPr>
      </p:sp>
      <p:sp>
        <p:nvSpPr>
          <p:cNvPr id="311"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23024575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extShape 1"/>
          <p:cNvSpPr txBox="1"/>
          <p:nvPr/>
        </p:nvSpPr>
        <p:spPr>
          <a:xfrm>
            <a:off x="3884760" y="8685360"/>
            <a:ext cx="2971440" cy="456840"/>
          </a:xfrm>
          <a:prstGeom prst="rect">
            <a:avLst/>
          </a:prstGeom>
          <a:noFill/>
          <a:ln w="9360">
            <a:noFill/>
          </a:ln>
        </p:spPr>
        <p:txBody>
          <a:bodyPr anchor="b">
            <a:noAutofit/>
          </a:bodyPr>
          <a:lstStyle/>
          <a:p>
            <a:pPr algn="r">
              <a:lnSpc>
                <a:spcPct val="100000"/>
              </a:lnSpc>
            </a:pPr>
            <a:fld id="{85D8A726-6660-4967-AE54-5AD919311543}" type="slidenum">
              <a:rPr lang="en-US" sz="1200" b="0" strike="noStrike" spc="-1">
                <a:latin typeface="Calibri"/>
              </a:rPr>
              <a:t>18</a:t>
            </a:fld>
            <a:endParaRPr lang="en-US" sz="1200" b="0" strike="noStrike" spc="-1">
              <a:latin typeface="Calibri"/>
            </a:endParaRPr>
          </a:p>
        </p:txBody>
      </p:sp>
      <p:sp>
        <p:nvSpPr>
          <p:cNvPr id="313" name="PlaceHolder 2"/>
          <p:cNvSpPr>
            <a:spLocks noGrp="1" noRot="1" noChangeAspect="1"/>
          </p:cNvSpPr>
          <p:nvPr>
            <p:ph type="sldImg"/>
          </p:nvPr>
        </p:nvSpPr>
        <p:spPr>
          <a:xfrm>
            <a:off x="1143000" y="685800"/>
            <a:ext cx="4572000" cy="3429000"/>
          </a:xfrm>
          <a:prstGeom prst="rect">
            <a:avLst/>
          </a:prstGeom>
        </p:spPr>
      </p:sp>
      <p:sp>
        <p:nvSpPr>
          <p:cNvPr id="314"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2818924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TextShape 1"/>
          <p:cNvSpPr txBox="1"/>
          <p:nvPr/>
        </p:nvSpPr>
        <p:spPr>
          <a:xfrm>
            <a:off x="3884760" y="8685360"/>
            <a:ext cx="2971440" cy="456840"/>
          </a:xfrm>
          <a:prstGeom prst="rect">
            <a:avLst/>
          </a:prstGeom>
          <a:noFill/>
          <a:ln w="9360">
            <a:noFill/>
          </a:ln>
        </p:spPr>
        <p:txBody>
          <a:bodyPr anchor="b">
            <a:noAutofit/>
          </a:bodyPr>
          <a:lstStyle/>
          <a:p>
            <a:pPr algn="r">
              <a:lnSpc>
                <a:spcPct val="100000"/>
              </a:lnSpc>
            </a:pPr>
            <a:fld id="{E031AB57-CA6B-4038-B75C-F81EFF6F4139}" type="slidenum">
              <a:rPr lang="en-US" sz="1200" b="0" strike="noStrike" spc="-1">
                <a:latin typeface="Calibri"/>
              </a:rPr>
              <a:t>21</a:t>
            </a:fld>
            <a:endParaRPr lang="en-US" sz="1200" b="0" strike="noStrike" spc="-1">
              <a:latin typeface="Calibri"/>
            </a:endParaRPr>
          </a:p>
        </p:txBody>
      </p:sp>
      <p:sp>
        <p:nvSpPr>
          <p:cNvPr id="316" name="PlaceHolder 2"/>
          <p:cNvSpPr>
            <a:spLocks noGrp="1" noRot="1" noChangeAspect="1"/>
          </p:cNvSpPr>
          <p:nvPr>
            <p:ph type="sldImg"/>
          </p:nvPr>
        </p:nvSpPr>
        <p:spPr>
          <a:xfrm>
            <a:off x="1143000" y="685800"/>
            <a:ext cx="4571640" cy="3428640"/>
          </a:xfrm>
          <a:prstGeom prst="rect">
            <a:avLst/>
          </a:prstGeom>
        </p:spPr>
      </p:sp>
      <p:sp>
        <p:nvSpPr>
          <p:cNvPr id="317"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18507290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TextShape 1"/>
          <p:cNvSpPr txBox="1"/>
          <p:nvPr/>
        </p:nvSpPr>
        <p:spPr>
          <a:xfrm>
            <a:off x="3884760" y="8685360"/>
            <a:ext cx="2971440" cy="456840"/>
          </a:xfrm>
          <a:prstGeom prst="rect">
            <a:avLst/>
          </a:prstGeom>
          <a:noFill/>
          <a:ln w="9360">
            <a:noFill/>
          </a:ln>
        </p:spPr>
        <p:txBody>
          <a:bodyPr anchor="b">
            <a:noAutofit/>
          </a:bodyPr>
          <a:lstStyle/>
          <a:p>
            <a:pPr algn="r">
              <a:lnSpc>
                <a:spcPct val="100000"/>
              </a:lnSpc>
            </a:pPr>
            <a:fld id="{50DD4A4E-5771-4E82-AAB6-E4A2479D38FA}" type="slidenum">
              <a:rPr lang="en-US" sz="1200" b="0" strike="noStrike" spc="-1">
                <a:latin typeface="Calibri"/>
              </a:rPr>
              <a:t>22</a:t>
            </a:fld>
            <a:endParaRPr lang="en-US" sz="1200" b="0" strike="noStrike" spc="-1">
              <a:latin typeface="Calibri"/>
            </a:endParaRPr>
          </a:p>
        </p:txBody>
      </p:sp>
      <p:sp>
        <p:nvSpPr>
          <p:cNvPr id="319" name="PlaceHolder 2"/>
          <p:cNvSpPr>
            <a:spLocks noGrp="1" noRot="1" noChangeAspect="1"/>
          </p:cNvSpPr>
          <p:nvPr>
            <p:ph type="sldImg"/>
          </p:nvPr>
        </p:nvSpPr>
        <p:spPr>
          <a:xfrm>
            <a:off x="1143000" y="685800"/>
            <a:ext cx="4571640" cy="3428640"/>
          </a:xfrm>
          <a:prstGeom prst="rect">
            <a:avLst/>
          </a:prstGeom>
        </p:spPr>
      </p:sp>
      <p:sp>
        <p:nvSpPr>
          <p:cNvPr id="320"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37887456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TextShape 1"/>
          <p:cNvSpPr txBox="1"/>
          <p:nvPr/>
        </p:nvSpPr>
        <p:spPr>
          <a:xfrm>
            <a:off x="3884760" y="8685360"/>
            <a:ext cx="2971440" cy="456840"/>
          </a:xfrm>
          <a:prstGeom prst="rect">
            <a:avLst/>
          </a:prstGeom>
          <a:noFill/>
          <a:ln w="9360">
            <a:noFill/>
          </a:ln>
        </p:spPr>
        <p:txBody>
          <a:bodyPr anchor="b">
            <a:noAutofit/>
          </a:bodyPr>
          <a:lstStyle/>
          <a:p>
            <a:pPr algn="r">
              <a:lnSpc>
                <a:spcPct val="100000"/>
              </a:lnSpc>
            </a:pPr>
            <a:fld id="{E871F445-156B-44C5-9D68-B805DDA8D5C1}" type="slidenum">
              <a:rPr lang="en-US" sz="1200" b="0" strike="noStrike" spc="-1">
                <a:latin typeface="Calibri"/>
              </a:rPr>
              <a:t>23</a:t>
            </a:fld>
            <a:endParaRPr lang="en-US" sz="1200" b="0" strike="noStrike" spc="-1">
              <a:latin typeface="Calibri"/>
            </a:endParaRPr>
          </a:p>
        </p:txBody>
      </p:sp>
      <p:sp>
        <p:nvSpPr>
          <p:cNvPr id="322" name="PlaceHolder 2"/>
          <p:cNvSpPr>
            <a:spLocks noGrp="1" noRot="1" noChangeAspect="1"/>
          </p:cNvSpPr>
          <p:nvPr>
            <p:ph type="sldImg"/>
          </p:nvPr>
        </p:nvSpPr>
        <p:spPr>
          <a:xfrm>
            <a:off x="1143000" y="685800"/>
            <a:ext cx="4572000" cy="3429000"/>
          </a:xfrm>
          <a:prstGeom prst="rect">
            <a:avLst/>
          </a:prstGeom>
        </p:spPr>
      </p:sp>
      <p:sp>
        <p:nvSpPr>
          <p:cNvPr id="323"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19351169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TextShape 1"/>
          <p:cNvSpPr txBox="1"/>
          <p:nvPr/>
        </p:nvSpPr>
        <p:spPr>
          <a:xfrm>
            <a:off x="3884760" y="8685360"/>
            <a:ext cx="2971440" cy="456840"/>
          </a:xfrm>
          <a:prstGeom prst="rect">
            <a:avLst/>
          </a:prstGeom>
          <a:noFill/>
          <a:ln w="9360">
            <a:noFill/>
          </a:ln>
        </p:spPr>
        <p:txBody>
          <a:bodyPr anchor="b">
            <a:noAutofit/>
          </a:bodyPr>
          <a:lstStyle/>
          <a:p>
            <a:pPr algn="r">
              <a:lnSpc>
                <a:spcPct val="100000"/>
              </a:lnSpc>
            </a:pPr>
            <a:fld id="{AA978874-AF37-498A-9E16-8E26E99E9B42}" type="slidenum">
              <a:rPr lang="en-US" sz="1200" b="0" strike="noStrike" spc="-1">
                <a:latin typeface="Calibri"/>
              </a:rPr>
              <a:t>24</a:t>
            </a:fld>
            <a:endParaRPr lang="en-US" sz="1200" b="0" strike="noStrike" spc="-1">
              <a:latin typeface="Calibri"/>
            </a:endParaRPr>
          </a:p>
        </p:txBody>
      </p:sp>
      <p:sp>
        <p:nvSpPr>
          <p:cNvPr id="325" name="PlaceHolder 2"/>
          <p:cNvSpPr>
            <a:spLocks noGrp="1" noRot="1" noChangeAspect="1"/>
          </p:cNvSpPr>
          <p:nvPr>
            <p:ph type="sldImg"/>
          </p:nvPr>
        </p:nvSpPr>
        <p:spPr>
          <a:xfrm>
            <a:off x="1143000" y="685800"/>
            <a:ext cx="4571640" cy="3428640"/>
          </a:xfrm>
          <a:prstGeom prst="rect">
            <a:avLst/>
          </a:prstGeom>
        </p:spPr>
      </p:sp>
      <p:sp>
        <p:nvSpPr>
          <p:cNvPr id="326"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3096929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TextShape 1"/>
          <p:cNvSpPr txBox="1"/>
          <p:nvPr/>
        </p:nvSpPr>
        <p:spPr>
          <a:xfrm>
            <a:off x="3884760" y="8685360"/>
            <a:ext cx="2971440" cy="456840"/>
          </a:xfrm>
          <a:prstGeom prst="rect">
            <a:avLst/>
          </a:prstGeom>
          <a:noFill/>
          <a:ln w="9360">
            <a:noFill/>
          </a:ln>
        </p:spPr>
        <p:txBody>
          <a:bodyPr anchor="b">
            <a:noAutofit/>
          </a:bodyPr>
          <a:lstStyle/>
          <a:p>
            <a:pPr algn="r">
              <a:lnSpc>
                <a:spcPct val="100000"/>
              </a:lnSpc>
            </a:pPr>
            <a:fld id="{2EBAAD15-25C5-4A07-B4CB-F91DEB0C22C3}" type="slidenum">
              <a:rPr lang="en-US" sz="1200" b="0" strike="noStrike" spc="-1">
                <a:latin typeface="Calibri"/>
              </a:rPr>
              <a:t>25</a:t>
            </a:fld>
            <a:endParaRPr lang="en-US" sz="1200" b="0" strike="noStrike" spc="-1">
              <a:latin typeface="Calibri"/>
            </a:endParaRPr>
          </a:p>
        </p:txBody>
      </p:sp>
      <p:sp>
        <p:nvSpPr>
          <p:cNvPr id="328" name="PlaceHolder 2"/>
          <p:cNvSpPr>
            <a:spLocks noGrp="1" noRot="1" noChangeAspect="1"/>
          </p:cNvSpPr>
          <p:nvPr>
            <p:ph type="sldImg"/>
          </p:nvPr>
        </p:nvSpPr>
        <p:spPr>
          <a:xfrm>
            <a:off x="1143000" y="685800"/>
            <a:ext cx="4571640" cy="3428640"/>
          </a:xfrm>
          <a:prstGeom prst="rect">
            <a:avLst/>
          </a:prstGeom>
        </p:spPr>
      </p:sp>
      <p:sp>
        <p:nvSpPr>
          <p:cNvPr id="329"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39055671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0" name="TextShape 1"/>
          <p:cNvSpPr txBox="1"/>
          <p:nvPr/>
        </p:nvSpPr>
        <p:spPr>
          <a:xfrm>
            <a:off x="3884760" y="8685360"/>
            <a:ext cx="2971440" cy="456840"/>
          </a:xfrm>
          <a:prstGeom prst="rect">
            <a:avLst/>
          </a:prstGeom>
          <a:noFill/>
          <a:ln w="9360">
            <a:noFill/>
          </a:ln>
        </p:spPr>
        <p:txBody>
          <a:bodyPr anchor="b">
            <a:noAutofit/>
          </a:bodyPr>
          <a:lstStyle/>
          <a:p>
            <a:pPr algn="r">
              <a:lnSpc>
                <a:spcPct val="100000"/>
              </a:lnSpc>
            </a:pPr>
            <a:fld id="{5FFAA8B9-E2C7-4B4A-A658-C95B4BED4314}" type="slidenum">
              <a:rPr lang="en-US" sz="1200" b="0" strike="noStrike" spc="-1">
                <a:latin typeface="Calibri"/>
              </a:rPr>
              <a:t>26</a:t>
            </a:fld>
            <a:endParaRPr lang="en-US" sz="1200" b="0" strike="noStrike" spc="-1">
              <a:latin typeface="Calibri"/>
            </a:endParaRPr>
          </a:p>
        </p:txBody>
      </p:sp>
      <p:sp>
        <p:nvSpPr>
          <p:cNvPr id="331" name="PlaceHolder 2"/>
          <p:cNvSpPr>
            <a:spLocks noGrp="1" noRot="1" noChangeAspect="1"/>
          </p:cNvSpPr>
          <p:nvPr>
            <p:ph type="sldImg"/>
          </p:nvPr>
        </p:nvSpPr>
        <p:spPr>
          <a:xfrm>
            <a:off x="1143000" y="685800"/>
            <a:ext cx="4571640" cy="3428640"/>
          </a:xfrm>
          <a:prstGeom prst="rect">
            <a:avLst/>
          </a:prstGeom>
        </p:spPr>
      </p:sp>
      <p:sp>
        <p:nvSpPr>
          <p:cNvPr id="332"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5862699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 name="TextShape 1"/>
          <p:cNvSpPr txBox="1"/>
          <p:nvPr/>
        </p:nvSpPr>
        <p:spPr>
          <a:xfrm>
            <a:off x="3884760" y="8685360"/>
            <a:ext cx="2971440" cy="456840"/>
          </a:xfrm>
          <a:prstGeom prst="rect">
            <a:avLst/>
          </a:prstGeom>
          <a:noFill/>
          <a:ln w="9360">
            <a:noFill/>
          </a:ln>
        </p:spPr>
        <p:txBody>
          <a:bodyPr anchor="b">
            <a:noAutofit/>
          </a:bodyPr>
          <a:lstStyle/>
          <a:p>
            <a:pPr algn="r">
              <a:lnSpc>
                <a:spcPct val="100000"/>
              </a:lnSpc>
            </a:pPr>
            <a:fld id="{97CDAAB6-A8AE-4165-B04E-383EFC661EF7}" type="slidenum">
              <a:rPr lang="en-US" sz="1200" b="0" strike="noStrike" spc="-1">
                <a:latin typeface="Calibri"/>
              </a:rPr>
              <a:t>3</a:t>
            </a:fld>
            <a:endParaRPr lang="en-US" sz="1200" b="0" strike="noStrike" spc="-1">
              <a:latin typeface="Calibri"/>
            </a:endParaRPr>
          </a:p>
        </p:txBody>
      </p:sp>
      <p:sp>
        <p:nvSpPr>
          <p:cNvPr id="280" name="PlaceHolder 2"/>
          <p:cNvSpPr>
            <a:spLocks noGrp="1" noRot="1" noChangeAspect="1"/>
          </p:cNvSpPr>
          <p:nvPr>
            <p:ph type="sldImg"/>
          </p:nvPr>
        </p:nvSpPr>
        <p:spPr>
          <a:xfrm>
            <a:off x="1143000" y="685800"/>
            <a:ext cx="4571640" cy="3428640"/>
          </a:xfrm>
          <a:prstGeom prst="rect">
            <a:avLst/>
          </a:prstGeom>
        </p:spPr>
      </p:sp>
      <p:sp>
        <p:nvSpPr>
          <p:cNvPr id="281"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39570906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 name="TextShape 1"/>
          <p:cNvSpPr txBox="1"/>
          <p:nvPr/>
        </p:nvSpPr>
        <p:spPr>
          <a:xfrm>
            <a:off x="3884760" y="8685360"/>
            <a:ext cx="2971440" cy="456840"/>
          </a:xfrm>
          <a:prstGeom prst="rect">
            <a:avLst/>
          </a:prstGeom>
          <a:noFill/>
          <a:ln w="9360">
            <a:noFill/>
          </a:ln>
        </p:spPr>
        <p:txBody>
          <a:bodyPr anchor="b">
            <a:noAutofit/>
          </a:bodyPr>
          <a:lstStyle/>
          <a:p>
            <a:pPr algn="r">
              <a:lnSpc>
                <a:spcPct val="100000"/>
              </a:lnSpc>
            </a:pPr>
            <a:fld id="{7CC4AB66-FD92-42B2-BE28-00FF1A09463E}" type="slidenum">
              <a:rPr lang="en-US" sz="1200" b="0" strike="noStrike" spc="-1">
                <a:latin typeface="Calibri"/>
              </a:rPr>
              <a:t>27</a:t>
            </a:fld>
            <a:endParaRPr lang="en-US" sz="1200" b="0" strike="noStrike" spc="-1">
              <a:latin typeface="Calibri"/>
            </a:endParaRPr>
          </a:p>
        </p:txBody>
      </p:sp>
      <p:sp>
        <p:nvSpPr>
          <p:cNvPr id="334" name="PlaceHolder 2"/>
          <p:cNvSpPr>
            <a:spLocks noGrp="1" noRot="1" noChangeAspect="1"/>
          </p:cNvSpPr>
          <p:nvPr>
            <p:ph type="sldImg"/>
          </p:nvPr>
        </p:nvSpPr>
        <p:spPr>
          <a:xfrm>
            <a:off x="1143000" y="685800"/>
            <a:ext cx="4571640" cy="3428640"/>
          </a:xfrm>
          <a:prstGeom prst="rect">
            <a:avLst/>
          </a:prstGeom>
        </p:spPr>
      </p:sp>
      <p:sp>
        <p:nvSpPr>
          <p:cNvPr id="335"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7823760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Shape 1"/>
          <p:cNvSpPr txBox="1"/>
          <p:nvPr/>
        </p:nvSpPr>
        <p:spPr>
          <a:xfrm>
            <a:off x="3884760" y="8685360"/>
            <a:ext cx="2971440" cy="456840"/>
          </a:xfrm>
          <a:prstGeom prst="rect">
            <a:avLst/>
          </a:prstGeom>
          <a:noFill/>
          <a:ln w="9360">
            <a:noFill/>
          </a:ln>
        </p:spPr>
        <p:txBody>
          <a:bodyPr anchor="b">
            <a:noAutofit/>
          </a:bodyPr>
          <a:lstStyle/>
          <a:p>
            <a:pPr algn="r">
              <a:lnSpc>
                <a:spcPct val="100000"/>
              </a:lnSpc>
            </a:pPr>
            <a:fld id="{791C558F-EC47-4647-8829-740F849B54FA}" type="slidenum">
              <a:rPr lang="en-US" sz="1200" b="0" strike="noStrike" spc="-1">
                <a:latin typeface="Calibri"/>
              </a:rPr>
              <a:t>4</a:t>
            </a:fld>
            <a:endParaRPr lang="en-US" sz="1200" b="0" strike="noStrike" spc="-1">
              <a:latin typeface="Calibri"/>
            </a:endParaRPr>
          </a:p>
        </p:txBody>
      </p:sp>
      <p:sp>
        <p:nvSpPr>
          <p:cNvPr id="283" name="PlaceHolder 2"/>
          <p:cNvSpPr>
            <a:spLocks noGrp="1" noRot="1" noChangeAspect="1"/>
          </p:cNvSpPr>
          <p:nvPr>
            <p:ph type="sldImg"/>
          </p:nvPr>
        </p:nvSpPr>
        <p:spPr>
          <a:xfrm>
            <a:off x="1143000" y="685800"/>
            <a:ext cx="4571640" cy="3428640"/>
          </a:xfrm>
          <a:prstGeom prst="rect">
            <a:avLst/>
          </a:prstGeom>
        </p:spPr>
      </p:sp>
      <p:sp>
        <p:nvSpPr>
          <p:cNvPr id="284" name="PlaceHolder 3"/>
          <p:cNvSpPr>
            <a:spLocks noGrp="1"/>
          </p:cNvSpPr>
          <p:nvPr>
            <p:ph type="body"/>
          </p:nvPr>
        </p:nvSpPr>
        <p:spPr>
          <a:xfrm>
            <a:off x="685800" y="4343400"/>
            <a:ext cx="5486040" cy="4114440"/>
          </a:xfrm>
          <a:prstGeom prst="rect">
            <a:avLst/>
          </a:prstGeom>
        </p:spPr>
        <p:txBody>
          <a:bodyPr>
            <a:noAutofit/>
          </a:bodyPr>
          <a:lstStyle/>
          <a:p>
            <a:pPr marL="216000" indent="-216000">
              <a:lnSpc>
                <a:spcPct val="100000"/>
              </a:lnSpc>
            </a:pPr>
            <a:endParaRPr lang="en-US" sz="2000" b="0" strike="noStrike" spc="-1" dirty="0">
              <a:latin typeface="Arial"/>
            </a:endParaRPr>
          </a:p>
        </p:txBody>
      </p:sp>
    </p:spTree>
    <p:extLst>
      <p:ext uri="{BB962C8B-B14F-4D97-AF65-F5344CB8AC3E}">
        <p14:creationId xmlns:p14="http://schemas.microsoft.com/office/powerpoint/2010/main" val="16406551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3884760" y="8685360"/>
            <a:ext cx="2971440" cy="456840"/>
          </a:xfrm>
          <a:prstGeom prst="rect">
            <a:avLst/>
          </a:prstGeom>
          <a:noFill/>
          <a:ln w="9360">
            <a:noFill/>
          </a:ln>
        </p:spPr>
        <p:txBody>
          <a:bodyPr anchor="b">
            <a:noAutofit/>
          </a:bodyPr>
          <a:lstStyle/>
          <a:p>
            <a:pPr algn="r">
              <a:lnSpc>
                <a:spcPct val="100000"/>
              </a:lnSpc>
            </a:pPr>
            <a:fld id="{A7B0F823-2DD2-4EF6-B369-8341CDA4A0C8}" type="slidenum">
              <a:rPr lang="en-US" sz="1200" b="0" strike="noStrike" spc="-1">
                <a:latin typeface="Calibri"/>
              </a:rPr>
              <a:t>5</a:t>
            </a:fld>
            <a:endParaRPr lang="en-US" sz="1200" b="0" strike="noStrike" spc="-1">
              <a:latin typeface="Calibri"/>
            </a:endParaRPr>
          </a:p>
        </p:txBody>
      </p:sp>
      <p:sp>
        <p:nvSpPr>
          <p:cNvPr id="286" name="PlaceHolder 2"/>
          <p:cNvSpPr>
            <a:spLocks noGrp="1" noRot="1" noChangeAspect="1"/>
          </p:cNvSpPr>
          <p:nvPr>
            <p:ph type="sldImg"/>
          </p:nvPr>
        </p:nvSpPr>
        <p:spPr>
          <a:xfrm>
            <a:off x="1143000" y="685800"/>
            <a:ext cx="4571640" cy="3428640"/>
          </a:xfrm>
          <a:prstGeom prst="rect">
            <a:avLst/>
          </a:prstGeom>
        </p:spPr>
      </p:sp>
      <p:sp>
        <p:nvSpPr>
          <p:cNvPr id="287" name="PlaceHolder 3"/>
          <p:cNvSpPr>
            <a:spLocks noGrp="1"/>
          </p:cNvSpPr>
          <p:nvPr>
            <p:ph type="body"/>
          </p:nvPr>
        </p:nvSpPr>
        <p:spPr>
          <a:xfrm>
            <a:off x="685800" y="4343400"/>
            <a:ext cx="5486040" cy="4114440"/>
          </a:xfrm>
          <a:prstGeom prst="rect">
            <a:avLst/>
          </a:prstGeom>
        </p:spPr>
        <p:txBody>
          <a:bodyPr>
            <a:noAutofit/>
          </a:bodyPr>
          <a:lstStyle/>
          <a:p>
            <a:pPr marL="216000" indent="-216000">
              <a:lnSpc>
                <a:spcPct val="100000"/>
              </a:lnSpc>
            </a:pPr>
            <a:endParaRPr lang="en-US" sz="2000" b="0" strike="noStrike" spc="-1" dirty="0">
              <a:latin typeface="Arial"/>
            </a:endParaRPr>
          </a:p>
        </p:txBody>
      </p:sp>
    </p:spTree>
    <p:extLst>
      <p:ext uri="{BB962C8B-B14F-4D97-AF65-F5344CB8AC3E}">
        <p14:creationId xmlns:p14="http://schemas.microsoft.com/office/powerpoint/2010/main" val="34407671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 name="TextShape 1"/>
          <p:cNvSpPr txBox="1"/>
          <p:nvPr/>
        </p:nvSpPr>
        <p:spPr>
          <a:xfrm>
            <a:off x="3884760" y="8685360"/>
            <a:ext cx="2971440" cy="456840"/>
          </a:xfrm>
          <a:prstGeom prst="rect">
            <a:avLst/>
          </a:prstGeom>
          <a:noFill/>
          <a:ln w="9360">
            <a:noFill/>
          </a:ln>
        </p:spPr>
        <p:txBody>
          <a:bodyPr anchor="b">
            <a:noAutofit/>
          </a:bodyPr>
          <a:lstStyle/>
          <a:p>
            <a:pPr algn="r">
              <a:lnSpc>
                <a:spcPct val="100000"/>
              </a:lnSpc>
            </a:pPr>
            <a:fld id="{79CD53F2-0007-4B46-8035-7010DA6D5D1F}" type="slidenum">
              <a:rPr lang="en-US" sz="1200" b="0" strike="noStrike" spc="-1">
                <a:latin typeface="Calibri"/>
              </a:rPr>
              <a:t>6</a:t>
            </a:fld>
            <a:endParaRPr lang="en-US" sz="1200" b="0" strike="noStrike" spc="-1">
              <a:latin typeface="Calibri"/>
            </a:endParaRPr>
          </a:p>
        </p:txBody>
      </p:sp>
      <p:sp>
        <p:nvSpPr>
          <p:cNvPr id="289" name="PlaceHolder 2"/>
          <p:cNvSpPr>
            <a:spLocks noGrp="1" noRot="1" noChangeAspect="1"/>
          </p:cNvSpPr>
          <p:nvPr>
            <p:ph type="sldImg"/>
          </p:nvPr>
        </p:nvSpPr>
        <p:spPr>
          <a:xfrm>
            <a:off x="1143000" y="685800"/>
            <a:ext cx="4571640" cy="3428640"/>
          </a:xfrm>
          <a:prstGeom prst="rect">
            <a:avLst/>
          </a:prstGeom>
        </p:spPr>
      </p:sp>
      <p:sp>
        <p:nvSpPr>
          <p:cNvPr id="290"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2876819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 name="TextShape 1"/>
          <p:cNvSpPr txBox="1"/>
          <p:nvPr/>
        </p:nvSpPr>
        <p:spPr>
          <a:xfrm>
            <a:off x="3884760" y="8685360"/>
            <a:ext cx="2971440" cy="456840"/>
          </a:xfrm>
          <a:prstGeom prst="rect">
            <a:avLst/>
          </a:prstGeom>
          <a:noFill/>
          <a:ln w="9360">
            <a:noFill/>
          </a:ln>
        </p:spPr>
        <p:txBody>
          <a:bodyPr anchor="b">
            <a:noAutofit/>
          </a:bodyPr>
          <a:lstStyle/>
          <a:p>
            <a:pPr algn="r">
              <a:lnSpc>
                <a:spcPct val="100000"/>
              </a:lnSpc>
            </a:pPr>
            <a:fld id="{C0A719BF-8217-4521-B7E8-DC856403F0F5}" type="slidenum">
              <a:rPr lang="en-US" sz="1200" b="0" strike="noStrike" spc="-1">
                <a:latin typeface="Calibri"/>
              </a:rPr>
              <a:t>7</a:t>
            </a:fld>
            <a:endParaRPr lang="en-US" sz="1200" b="0" strike="noStrike" spc="-1">
              <a:latin typeface="Calibri"/>
            </a:endParaRPr>
          </a:p>
        </p:txBody>
      </p:sp>
      <p:sp>
        <p:nvSpPr>
          <p:cNvPr id="292" name="PlaceHolder 2"/>
          <p:cNvSpPr>
            <a:spLocks noGrp="1" noRot="1" noChangeAspect="1"/>
          </p:cNvSpPr>
          <p:nvPr>
            <p:ph type="sldImg"/>
          </p:nvPr>
        </p:nvSpPr>
        <p:spPr>
          <a:xfrm>
            <a:off x="1143000" y="685800"/>
            <a:ext cx="4572000" cy="3429000"/>
          </a:xfrm>
          <a:prstGeom prst="rect">
            <a:avLst/>
          </a:prstGeom>
        </p:spPr>
      </p:sp>
      <p:sp>
        <p:nvSpPr>
          <p:cNvPr id="293"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106612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 name="TextShape 1"/>
          <p:cNvSpPr txBox="1"/>
          <p:nvPr/>
        </p:nvSpPr>
        <p:spPr>
          <a:xfrm>
            <a:off x="3884760" y="8685360"/>
            <a:ext cx="2971440" cy="456840"/>
          </a:xfrm>
          <a:prstGeom prst="rect">
            <a:avLst/>
          </a:prstGeom>
          <a:noFill/>
          <a:ln w="9360">
            <a:noFill/>
          </a:ln>
        </p:spPr>
        <p:txBody>
          <a:bodyPr anchor="b">
            <a:noAutofit/>
          </a:bodyPr>
          <a:lstStyle/>
          <a:p>
            <a:pPr algn="r">
              <a:lnSpc>
                <a:spcPct val="100000"/>
              </a:lnSpc>
            </a:pPr>
            <a:fld id="{6F917C8E-2903-4B8A-823F-CB5A34ABE16D}" type="slidenum">
              <a:rPr lang="en-US" sz="1200" b="0" strike="noStrike" spc="-1">
                <a:latin typeface="Calibri"/>
              </a:rPr>
              <a:t>8</a:t>
            </a:fld>
            <a:endParaRPr lang="en-US" sz="1200" b="0" strike="noStrike" spc="-1">
              <a:latin typeface="Calibri"/>
            </a:endParaRPr>
          </a:p>
        </p:txBody>
      </p:sp>
      <p:sp>
        <p:nvSpPr>
          <p:cNvPr id="295" name="PlaceHolder 2"/>
          <p:cNvSpPr>
            <a:spLocks noGrp="1" noRot="1" noChangeAspect="1"/>
          </p:cNvSpPr>
          <p:nvPr>
            <p:ph type="sldImg"/>
          </p:nvPr>
        </p:nvSpPr>
        <p:spPr>
          <a:xfrm>
            <a:off x="1143000" y="685800"/>
            <a:ext cx="4572000" cy="3429000"/>
          </a:xfrm>
          <a:prstGeom prst="rect">
            <a:avLst/>
          </a:prstGeom>
        </p:spPr>
      </p:sp>
      <p:sp>
        <p:nvSpPr>
          <p:cNvPr id="296"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4267276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 name="TextShape 1"/>
          <p:cNvSpPr txBox="1"/>
          <p:nvPr/>
        </p:nvSpPr>
        <p:spPr>
          <a:xfrm>
            <a:off x="3884760" y="8685360"/>
            <a:ext cx="2971440" cy="456840"/>
          </a:xfrm>
          <a:prstGeom prst="rect">
            <a:avLst/>
          </a:prstGeom>
          <a:noFill/>
          <a:ln w="9360">
            <a:noFill/>
          </a:ln>
        </p:spPr>
        <p:txBody>
          <a:bodyPr anchor="b">
            <a:noAutofit/>
          </a:bodyPr>
          <a:lstStyle/>
          <a:p>
            <a:pPr algn="r">
              <a:lnSpc>
                <a:spcPct val="100000"/>
              </a:lnSpc>
            </a:pPr>
            <a:fld id="{1C50C5F4-5FFF-4F15-8F75-8BEA1DD3A9F5}" type="slidenum">
              <a:rPr lang="en-US" sz="1200" b="0" strike="noStrike" spc="-1">
                <a:latin typeface="Calibri"/>
              </a:rPr>
              <a:t>13</a:t>
            </a:fld>
            <a:endParaRPr lang="en-US" sz="1200" b="0" strike="noStrike" spc="-1">
              <a:latin typeface="Calibri"/>
            </a:endParaRPr>
          </a:p>
        </p:txBody>
      </p:sp>
      <p:sp>
        <p:nvSpPr>
          <p:cNvPr id="298" name="PlaceHolder 2"/>
          <p:cNvSpPr>
            <a:spLocks noGrp="1" noRot="1" noChangeAspect="1"/>
          </p:cNvSpPr>
          <p:nvPr>
            <p:ph type="sldImg"/>
          </p:nvPr>
        </p:nvSpPr>
        <p:spPr>
          <a:xfrm>
            <a:off x="1143000" y="685800"/>
            <a:ext cx="4572000" cy="3429000"/>
          </a:xfrm>
          <a:prstGeom prst="rect">
            <a:avLst/>
          </a:prstGeom>
        </p:spPr>
      </p:sp>
      <p:sp>
        <p:nvSpPr>
          <p:cNvPr id="299"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12078950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 name="TextShape 1"/>
          <p:cNvSpPr txBox="1"/>
          <p:nvPr/>
        </p:nvSpPr>
        <p:spPr>
          <a:xfrm>
            <a:off x="3884760" y="8685360"/>
            <a:ext cx="2971440" cy="456840"/>
          </a:xfrm>
          <a:prstGeom prst="rect">
            <a:avLst/>
          </a:prstGeom>
          <a:noFill/>
          <a:ln w="9360">
            <a:noFill/>
          </a:ln>
        </p:spPr>
        <p:txBody>
          <a:bodyPr anchor="b">
            <a:noAutofit/>
          </a:bodyPr>
          <a:lstStyle/>
          <a:p>
            <a:pPr algn="r">
              <a:lnSpc>
                <a:spcPct val="100000"/>
              </a:lnSpc>
            </a:pPr>
            <a:fld id="{9DA8BE5C-5C6F-43A8-AF00-21AF53565B05}" type="slidenum">
              <a:rPr lang="en-US" sz="1200" b="0" strike="noStrike" spc="-1">
                <a:latin typeface="Calibri"/>
              </a:rPr>
              <a:t>14</a:t>
            </a:fld>
            <a:endParaRPr lang="en-US" sz="1200" b="0" strike="noStrike" spc="-1">
              <a:latin typeface="Calibri"/>
            </a:endParaRPr>
          </a:p>
        </p:txBody>
      </p:sp>
      <p:sp>
        <p:nvSpPr>
          <p:cNvPr id="301" name="PlaceHolder 2"/>
          <p:cNvSpPr>
            <a:spLocks noGrp="1" noRot="1" noChangeAspect="1"/>
          </p:cNvSpPr>
          <p:nvPr>
            <p:ph type="sldImg"/>
          </p:nvPr>
        </p:nvSpPr>
        <p:spPr>
          <a:xfrm>
            <a:off x="1143000" y="685800"/>
            <a:ext cx="4571640" cy="3428640"/>
          </a:xfrm>
          <a:prstGeom prst="rect">
            <a:avLst/>
          </a:prstGeom>
        </p:spPr>
      </p:sp>
      <p:sp>
        <p:nvSpPr>
          <p:cNvPr id="302" name="PlaceHolder 3"/>
          <p:cNvSpPr>
            <a:spLocks noGrp="1"/>
          </p:cNvSpPr>
          <p:nvPr>
            <p:ph type="body"/>
          </p:nvPr>
        </p:nvSpPr>
        <p:spPr>
          <a:xfrm>
            <a:off x="685800" y="4343400"/>
            <a:ext cx="5486040" cy="4114440"/>
          </a:xfrm>
          <a:prstGeom prst="rect">
            <a:avLst/>
          </a:prstGeom>
        </p:spPr>
        <p:txBody>
          <a:bodyPr>
            <a:noAutofit/>
          </a:bodyPr>
          <a:lstStyle/>
          <a:p>
            <a:endParaRPr lang="en-US" sz="2000" b="0" strike="noStrike" spc="-1">
              <a:latin typeface="Arial"/>
            </a:endParaRPr>
          </a:p>
        </p:txBody>
      </p:sp>
    </p:spTree>
    <p:extLst>
      <p:ext uri="{BB962C8B-B14F-4D97-AF65-F5344CB8AC3E}">
        <p14:creationId xmlns:p14="http://schemas.microsoft.com/office/powerpoint/2010/main" val="16408386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0" name="PlaceHolder 2"/>
          <p:cNvSpPr>
            <a:spLocks noGrp="1"/>
          </p:cNvSpPr>
          <p:nvPr>
            <p:ph type="body"/>
          </p:nvPr>
        </p:nvSpPr>
        <p:spPr>
          <a:xfrm>
            <a:off x="457200" y="1600200"/>
            <a:ext cx="403812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1" name="PlaceHolder 3"/>
          <p:cNvSpPr>
            <a:spLocks noGrp="1"/>
          </p:cNvSpPr>
          <p:nvPr>
            <p:ph type="body"/>
          </p:nvPr>
        </p:nvSpPr>
        <p:spPr>
          <a:xfrm>
            <a:off x="457200" y="3964320"/>
            <a:ext cx="4038120" cy="21585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2"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3" name="PlaceHolder 2"/>
          <p:cNvSpPr>
            <a:spLocks noGrp="1"/>
          </p:cNvSpPr>
          <p:nvPr>
            <p:ph type="body"/>
          </p:nvPr>
        </p:nvSpPr>
        <p:spPr>
          <a:xfrm>
            <a:off x="457200" y="1600200"/>
            <a:ext cx="197028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4" name="PlaceHolder 3"/>
          <p:cNvSpPr>
            <a:spLocks noGrp="1"/>
          </p:cNvSpPr>
          <p:nvPr>
            <p:ph type="body"/>
          </p:nvPr>
        </p:nvSpPr>
        <p:spPr>
          <a:xfrm>
            <a:off x="2526480" y="1600200"/>
            <a:ext cx="197028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5" name="PlaceHolder 4"/>
          <p:cNvSpPr>
            <a:spLocks noGrp="1"/>
          </p:cNvSpPr>
          <p:nvPr>
            <p:ph type="body"/>
          </p:nvPr>
        </p:nvSpPr>
        <p:spPr>
          <a:xfrm>
            <a:off x="457200" y="3964320"/>
            <a:ext cx="197028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6" name="PlaceHolder 5"/>
          <p:cNvSpPr>
            <a:spLocks noGrp="1"/>
          </p:cNvSpPr>
          <p:nvPr>
            <p:ph type="body"/>
          </p:nvPr>
        </p:nvSpPr>
        <p:spPr>
          <a:xfrm>
            <a:off x="2526480" y="3964320"/>
            <a:ext cx="1970280" cy="21585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38" name="PlaceHolder 2"/>
          <p:cNvSpPr>
            <a:spLocks noGrp="1"/>
          </p:cNvSpPr>
          <p:nvPr>
            <p:ph type="body"/>
          </p:nvPr>
        </p:nvSpPr>
        <p:spPr>
          <a:xfrm>
            <a:off x="457200" y="1600200"/>
            <a:ext cx="129996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39" name="PlaceHolder 3"/>
          <p:cNvSpPr>
            <a:spLocks noGrp="1"/>
          </p:cNvSpPr>
          <p:nvPr>
            <p:ph type="body"/>
          </p:nvPr>
        </p:nvSpPr>
        <p:spPr>
          <a:xfrm>
            <a:off x="1822680" y="1600200"/>
            <a:ext cx="129996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0" name="PlaceHolder 4"/>
          <p:cNvSpPr>
            <a:spLocks noGrp="1"/>
          </p:cNvSpPr>
          <p:nvPr>
            <p:ph type="body"/>
          </p:nvPr>
        </p:nvSpPr>
        <p:spPr>
          <a:xfrm>
            <a:off x="3187800" y="1600200"/>
            <a:ext cx="129996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1" name="PlaceHolder 5"/>
          <p:cNvSpPr>
            <a:spLocks noGrp="1"/>
          </p:cNvSpPr>
          <p:nvPr>
            <p:ph type="body"/>
          </p:nvPr>
        </p:nvSpPr>
        <p:spPr>
          <a:xfrm>
            <a:off x="457200" y="3964320"/>
            <a:ext cx="129996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2" name="PlaceHolder 6"/>
          <p:cNvSpPr>
            <a:spLocks noGrp="1"/>
          </p:cNvSpPr>
          <p:nvPr>
            <p:ph type="body"/>
          </p:nvPr>
        </p:nvSpPr>
        <p:spPr>
          <a:xfrm>
            <a:off x="1822680" y="3964320"/>
            <a:ext cx="129996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43" name="PlaceHolder 7"/>
          <p:cNvSpPr>
            <a:spLocks noGrp="1"/>
          </p:cNvSpPr>
          <p:nvPr>
            <p:ph type="body"/>
          </p:nvPr>
        </p:nvSpPr>
        <p:spPr>
          <a:xfrm>
            <a:off x="3187800" y="3964320"/>
            <a:ext cx="1299960" cy="21585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3"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54" name="PlaceHolder 2"/>
          <p:cNvSpPr>
            <a:spLocks noGrp="1"/>
          </p:cNvSpPr>
          <p:nvPr>
            <p:ph type="subTitle"/>
          </p:nvPr>
        </p:nvSpPr>
        <p:spPr>
          <a:xfrm>
            <a:off x="457200" y="1600200"/>
            <a:ext cx="4038120" cy="45255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56" name="PlaceHolder 2"/>
          <p:cNvSpPr>
            <a:spLocks noGrp="1"/>
          </p:cNvSpPr>
          <p:nvPr>
            <p:ph type="body"/>
          </p:nvPr>
        </p:nvSpPr>
        <p:spPr>
          <a:xfrm>
            <a:off x="457200" y="1600200"/>
            <a:ext cx="4038120" cy="45255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58" name="PlaceHolder 2"/>
          <p:cNvSpPr>
            <a:spLocks noGrp="1"/>
          </p:cNvSpPr>
          <p:nvPr>
            <p:ph type="body"/>
          </p:nvPr>
        </p:nvSpPr>
        <p:spPr>
          <a:xfrm>
            <a:off x="457200" y="1600200"/>
            <a:ext cx="1970280" cy="4525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59" name="PlaceHolder 3"/>
          <p:cNvSpPr>
            <a:spLocks noGrp="1"/>
          </p:cNvSpPr>
          <p:nvPr>
            <p:ph type="body"/>
          </p:nvPr>
        </p:nvSpPr>
        <p:spPr>
          <a:xfrm>
            <a:off x="2526480" y="1600200"/>
            <a:ext cx="1970280" cy="45255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60"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61" name="PlaceHolder 1"/>
          <p:cNvSpPr>
            <a:spLocks noGrp="1"/>
          </p:cNvSpPr>
          <p:nvPr>
            <p:ph type="subTitle"/>
          </p:nvPr>
        </p:nvSpPr>
        <p:spPr>
          <a:xfrm>
            <a:off x="457200" y="274680"/>
            <a:ext cx="8229240" cy="52977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3" name="PlaceHolder 2"/>
          <p:cNvSpPr>
            <a:spLocks noGrp="1"/>
          </p:cNvSpPr>
          <p:nvPr>
            <p:ph type="body"/>
          </p:nvPr>
        </p:nvSpPr>
        <p:spPr>
          <a:xfrm>
            <a:off x="457200" y="1600200"/>
            <a:ext cx="197028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4" name="PlaceHolder 3"/>
          <p:cNvSpPr>
            <a:spLocks noGrp="1"/>
          </p:cNvSpPr>
          <p:nvPr>
            <p:ph type="body"/>
          </p:nvPr>
        </p:nvSpPr>
        <p:spPr>
          <a:xfrm>
            <a:off x="2526480" y="1600200"/>
            <a:ext cx="1970280" cy="4525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5" name="PlaceHolder 4"/>
          <p:cNvSpPr>
            <a:spLocks noGrp="1"/>
          </p:cNvSpPr>
          <p:nvPr>
            <p:ph type="body"/>
          </p:nvPr>
        </p:nvSpPr>
        <p:spPr>
          <a:xfrm>
            <a:off x="457200" y="3964320"/>
            <a:ext cx="1970280" cy="21585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9" name="PlaceHolder 2"/>
          <p:cNvSpPr>
            <a:spLocks noGrp="1"/>
          </p:cNvSpPr>
          <p:nvPr>
            <p:ph type="subTitle"/>
          </p:nvPr>
        </p:nvSpPr>
        <p:spPr>
          <a:xfrm>
            <a:off x="457200" y="1600200"/>
            <a:ext cx="4038120" cy="45255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6"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67" name="PlaceHolder 2"/>
          <p:cNvSpPr>
            <a:spLocks noGrp="1"/>
          </p:cNvSpPr>
          <p:nvPr>
            <p:ph type="body"/>
          </p:nvPr>
        </p:nvSpPr>
        <p:spPr>
          <a:xfrm>
            <a:off x="457200" y="1600200"/>
            <a:ext cx="1970280" cy="4525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8" name="PlaceHolder 3"/>
          <p:cNvSpPr>
            <a:spLocks noGrp="1"/>
          </p:cNvSpPr>
          <p:nvPr>
            <p:ph type="body"/>
          </p:nvPr>
        </p:nvSpPr>
        <p:spPr>
          <a:xfrm>
            <a:off x="2526480" y="1600200"/>
            <a:ext cx="197028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69" name="PlaceHolder 4"/>
          <p:cNvSpPr>
            <a:spLocks noGrp="1"/>
          </p:cNvSpPr>
          <p:nvPr>
            <p:ph type="body"/>
          </p:nvPr>
        </p:nvSpPr>
        <p:spPr>
          <a:xfrm>
            <a:off x="2526480" y="3964320"/>
            <a:ext cx="1970280" cy="21585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71" name="PlaceHolder 2"/>
          <p:cNvSpPr>
            <a:spLocks noGrp="1"/>
          </p:cNvSpPr>
          <p:nvPr>
            <p:ph type="body"/>
          </p:nvPr>
        </p:nvSpPr>
        <p:spPr>
          <a:xfrm>
            <a:off x="457200" y="1600200"/>
            <a:ext cx="197028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2" name="PlaceHolder 3"/>
          <p:cNvSpPr>
            <a:spLocks noGrp="1"/>
          </p:cNvSpPr>
          <p:nvPr>
            <p:ph type="body"/>
          </p:nvPr>
        </p:nvSpPr>
        <p:spPr>
          <a:xfrm>
            <a:off x="2526480" y="1600200"/>
            <a:ext cx="197028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3" name="PlaceHolder 4"/>
          <p:cNvSpPr>
            <a:spLocks noGrp="1"/>
          </p:cNvSpPr>
          <p:nvPr>
            <p:ph type="body"/>
          </p:nvPr>
        </p:nvSpPr>
        <p:spPr>
          <a:xfrm>
            <a:off x="457200" y="3964320"/>
            <a:ext cx="4038120" cy="21585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75" name="PlaceHolder 2"/>
          <p:cNvSpPr>
            <a:spLocks noGrp="1"/>
          </p:cNvSpPr>
          <p:nvPr>
            <p:ph type="body"/>
          </p:nvPr>
        </p:nvSpPr>
        <p:spPr>
          <a:xfrm>
            <a:off x="457200" y="1600200"/>
            <a:ext cx="403812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6" name="PlaceHolder 3"/>
          <p:cNvSpPr>
            <a:spLocks noGrp="1"/>
          </p:cNvSpPr>
          <p:nvPr>
            <p:ph type="body"/>
          </p:nvPr>
        </p:nvSpPr>
        <p:spPr>
          <a:xfrm>
            <a:off x="457200" y="3964320"/>
            <a:ext cx="4038120" cy="21585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78" name="PlaceHolder 2"/>
          <p:cNvSpPr>
            <a:spLocks noGrp="1"/>
          </p:cNvSpPr>
          <p:nvPr>
            <p:ph type="body"/>
          </p:nvPr>
        </p:nvSpPr>
        <p:spPr>
          <a:xfrm>
            <a:off x="457200" y="1600200"/>
            <a:ext cx="197028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79" name="PlaceHolder 3"/>
          <p:cNvSpPr>
            <a:spLocks noGrp="1"/>
          </p:cNvSpPr>
          <p:nvPr>
            <p:ph type="body"/>
          </p:nvPr>
        </p:nvSpPr>
        <p:spPr>
          <a:xfrm>
            <a:off x="2526480" y="1600200"/>
            <a:ext cx="197028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0" name="PlaceHolder 4"/>
          <p:cNvSpPr>
            <a:spLocks noGrp="1"/>
          </p:cNvSpPr>
          <p:nvPr>
            <p:ph type="body"/>
          </p:nvPr>
        </p:nvSpPr>
        <p:spPr>
          <a:xfrm>
            <a:off x="457200" y="3964320"/>
            <a:ext cx="197028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1" name="PlaceHolder 5"/>
          <p:cNvSpPr>
            <a:spLocks noGrp="1"/>
          </p:cNvSpPr>
          <p:nvPr>
            <p:ph type="body"/>
          </p:nvPr>
        </p:nvSpPr>
        <p:spPr>
          <a:xfrm>
            <a:off x="2526480" y="3964320"/>
            <a:ext cx="1970280" cy="21585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82"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83" name="PlaceHolder 2"/>
          <p:cNvSpPr>
            <a:spLocks noGrp="1"/>
          </p:cNvSpPr>
          <p:nvPr>
            <p:ph type="body"/>
          </p:nvPr>
        </p:nvSpPr>
        <p:spPr>
          <a:xfrm>
            <a:off x="457200" y="1600200"/>
            <a:ext cx="129996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4" name="PlaceHolder 3"/>
          <p:cNvSpPr>
            <a:spLocks noGrp="1"/>
          </p:cNvSpPr>
          <p:nvPr>
            <p:ph type="body"/>
          </p:nvPr>
        </p:nvSpPr>
        <p:spPr>
          <a:xfrm>
            <a:off x="1822680" y="1600200"/>
            <a:ext cx="129996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5" name="PlaceHolder 4"/>
          <p:cNvSpPr>
            <a:spLocks noGrp="1"/>
          </p:cNvSpPr>
          <p:nvPr>
            <p:ph type="body"/>
          </p:nvPr>
        </p:nvSpPr>
        <p:spPr>
          <a:xfrm>
            <a:off x="3187800" y="1600200"/>
            <a:ext cx="129996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6" name="PlaceHolder 5"/>
          <p:cNvSpPr>
            <a:spLocks noGrp="1"/>
          </p:cNvSpPr>
          <p:nvPr>
            <p:ph type="body"/>
          </p:nvPr>
        </p:nvSpPr>
        <p:spPr>
          <a:xfrm>
            <a:off x="457200" y="3964320"/>
            <a:ext cx="129996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7" name="PlaceHolder 6"/>
          <p:cNvSpPr>
            <a:spLocks noGrp="1"/>
          </p:cNvSpPr>
          <p:nvPr>
            <p:ph type="body"/>
          </p:nvPr>
        </p:nvSpPr>
        <p:spPr>
          <a:xfrm>
            <a:off x="1822680" y="3964320"/>
            <a:ext cx="129996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88" name="PlaceHolder 7"/>
          <p:cNvSpPr>
            <a:spLocks noGrp="1"/>
          </p:cNvSpPr>
          <p:nvPr>
            <p:ph type="body"/>
          </p:nvPr>
        </p:nvSpPr>
        <p:spPr>
          <a:xfrm>
            <a:off x="3187800" y="3964320"/>
            <a:ext cx="1299960" cy="21585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1" name="PlaceHolder 2"/>
          <p:cNvSpPr>
            <a:spLocks noGrp="1"/>
          </p:cNvSpPr>
          <p:nvPr>
            <p:ph type="body"/>
          </p:nvPr>
        </p:nvSpPr>
        <p:spPr>
          <a:xfrm>
            <a:off x="457200" y="1600200"/>
            <a:ext cx="4038120" cy="45255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3" name="PlaceHolder 2"/>
          <p:cNvSpPr>
            <a:spLocks noGrp="1"/>
          </p:cNvSpPr>
          <p:nvPr>
            <p:ph type="body"/>
          </p:nvPr>
        </p:nvSpPr>
        <p:spPr>
          <a:xfrm>
            <a:off x="457200" y="1600200"/>
            <a:ext cx="1970280" cy="4525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4" name="PlaceHolder 3"/>
          <p:cNvSpPr>
            <a:spLocks noGrp="1"/>
          </p:cNvSpPr>
          <p:nvPr>
            <p:ph type="body"/>
          </p:nvPr>
        </p:nvSpPr>
        <p:spPr>
          <a:xfrm>
            <a:off x="2526480" y="1600200"/>
            <a:ext cx="1970280" cy="45255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5"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4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 name="PlaceHolder 1"/>
          <p:cNvSpPr>
            <a:spLocks noGrp="1"/>
          </p:cNvSpPr>
          <p:nvPr>
            <p:ph type="subTitle"/>
          </p:nvPr>
        </p:nvSpPr>
        <p:spPr>
          <a:xfrm>
            <a:off x="457200" y="274680"/>
            <a:ext cx="8229240" cy="529776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18" name="PlaceHolder 2"/>
          <p:cNvSpPr>
            <a:spLocks noGrp="1"/>
          </p:cNvSpPr>
          <p:nvPr>
            <p:ph type="body"/>
          </p:nvPr>
        </p:nvSpPr>
        <p:spPr>
          <a:xfrm>
            <a:off x="457200" y="1600200"/>
            <a:ext cx="197028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19" name="PlaceHolder 3"/>
          <p:cNvSpPr>
            <a:spLocks noGrp="1"/>
          </p:cNvSpPr>
          <p:nvPr>
            <p:ph type="body"/>
          </p:nvPr>
        </p:nvSpPr>
        <p:spPr>
          <a:xfrm>
            <a:off x="2526480" y="1600200"/>
            <a:ext cx="1970280" cy="4525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0" name="PlaceHolder 4"/>
          <p:cNvSpPr>
            <a:spLocks noGrp="1"/>
          </p:cNvSpPr>
          <p:nvPr>
            <p:ph type="body"/>
          </p:nvPr>
        </p:nvSpPr>
        <p:spPr>
          <a:xfrm>
            <a:off x="457200" y="3964320"/>
            <a:ext cx="1970280" cy="21585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22" name="PlaceHolder 2"/>
          <p:cNvSpPr>
            <a:spLocks noGrp="1"/>
          </p:cNvSpPr>
          <p:nvPr>
            <p:ph type="body"/>
          </p:nvPr>
        </p:nvSpPr>
        <p:spPr>
          <a:xfrm>
            <a:off x="457200" y="1600200"/>
            <a:ext cx="1970280" cy="4525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3" name="PlaceHolder 3"/>
          <p:cNvSpPr>
            <a:spLocks noGrp="1"/>
          </p:cNvSpPr>
          <p:nvPr>
            <p:ph type="body"/>
          </p:nvPr>
        </p:nvSpPr>
        <p:spPr>
          <a:xfrm>
            <a:off x="2526480" y="1600200"/>
            <a:ext cx="197028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4" name="PlaceHolder 4"/>
          <p:cNvSpPr>
            <a:spLocks noGrp="1"/>
          </p:cNvSpPr>
          <p:nvPr>
            <p:ph type="body"/>
          </p:nvPr>
        </p:nvSpPr>
        <p:spPr>
          <a:xfrm>
            <a:off x="2526480" y="3964320"/>
            <a:ext cx="1970280" cy="21585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457200" y="274680"/>
            <a:ext cx="8229240" cy="1142640"/>
          </a:xfrm>
          <a:prstGeom prst="rect">
            <a:avLst/>
          </a:prstGeom>
        </p:spPr>
        <p:txBody>
          <a:bodyPr lIns="0" tIns="0" rIns="0" bIns="0" anchor="ctr">
            <a:noAutofit/>
          </a:bodyPr>
          <a:lstStyle/>
          <a:p>
            <a:endParaRPr lang="en-US" sz="1400" b="0" strike="noStrike" spc="-1">
              <a:solidFill>
                <a:srgbClr val="000000"/>
              </a:solidFill>
              <a:latin typeface="Arial"/>
            </a:endParaRPr>
          </a:p>
        </p:txBody>
      </p:sp>
      <p:sp>
        <p:nvSpPr>
          <p:cNvPr id="26" name="PlaceHolder 2"/>
          <p:cNvSpPr>
            <a:spLocks noGrp="1"/>
          </p:cNvSpPr>
          <p:nvPr>
            <p:ph type="body"/>
          </p:nvPr>
        </p:nvSpPr>
        <p:spPr>
          <a:xfrm>
            <a:off x="457200" y="1600200"/>
            <a:ext cx="197028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7" name="PlaceHolder 3"/>
          <p:cNvSpPr>
            <a:spLocks noGrp="1"/>
          </p:cNvSpPr>
          <p:nvPr>
            <p:ph type="body"/>
          </p:nvPr>
        </p:nvSpPr>
        <p:spPr>
          <a:xfrm>
            <a:off x="2526480" y="1600200"/>
            <a:ext cx="1970280" cy="2158560"/>
          </a:xfrm>
          <a:prstGeom prst="rect">
            <a:avLst/>
          </a:prstGeom>
        </p:spPr>
        <p:txBody>
          <a:bodyPr lIns="0" tIns="0" rIns="0" bIns="0">
            <a:normAutofit/>
          </a:bodyPr>
          <a:lstStyle/>
          <a:p>
            <a:endParaRPr lang="en-US" sz="3200" b="0" strike="noStrike" spc="-1">
              <a:solidFill>
                <a:srgbClr val="000000"/>
              </a:solidFill>
              <a:latin typeface="Calibri"/>
            </a:endParaRPr>
          </a:p>
        </p:txBody>
      </p:sp>
      <p:sp>
        <p:nvSpPr>
          <p:cNvPr id="28" name="PlaceHolder 4"/>
          <p:cNvSpPr>
            <a:spLocks noGrp="1"/>
          </p:cNvSpPr>
          <p:nvPr>
            <p:ph type="body"/>
          </p:nvPr>
        </p:nvSpPr>
        <p:spPr>
          <a:xfrm>
            <a:off x="457200" y="3964320"/>
            <a:ext cx="4038120" cy="2158560"/>
          </a:xfrm>
          <a:prstGeom prst="rect">
            <a:avLst/>
          </a:prstGeom>
        </p:spPr>
        <p:txBody>
          <a:bodyPr lIns="0" tIns="0" rIns="0" bIns="0">
            <a:normAutofit/>
          </a:bodyPr>
          <a:lstStyle/>
          <a:p>
            <a:endParaRPr lang="en-US" sz="3200" b="0" strike="noStrike" spc="-1">
              <a:solidFill>
                <a:srgbClr val="000000"/>
              </a:solid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CustomShape 1"/>
          <p:cNvSpPr/>
          <p:nvPr/>
        </p:nvSpPr>
        <p:spPr>
          <a:xfrm>
            <a:off x="8439120" y="6686640"/>
            <a:ext cx="709200" cy="171000"/>
          </a:xfrm>
          <a:prstGeom prst="rect">
            <a:avLst/>
          </a:prstGeom>
          <a:solidFill>
            <a:srgbClr val="D4D3D3"/>
          </a:solidFill>
          <a:ln w="9525">
            <a:noFill/>
          </a:ln>
        </p:spPr>
        <p:style>
          <a:lnRef idx="0">
            <a:scrgbClr r="0" g="0" b="0"/>
          </a:lnRef>
          <a:fillRef idx="0">
            <a:scrgbClr r="0" g="0" b="0"/>
          </a:fillRef>
          <a:effectRef idx="0">
            <a:scrgbClr r="0" g="0" b="0"/>
          </a:effectRef>
          <a:fontRef idx="minor"/>
        </p:style>
        <p:txBody>
          <a:bodyPr lIns="90000" tIns="45000" rIns="90000" bIns="45000" anchor="ctr" anchorCtr="1">
            <a:noAutofit/>
          </a:bodyPr>
          <a:lstStyle/>
          <a:p>
            <a:pPr algn="r">
              <a:lnSpc>
                <a:spcPct val="100000"/>
              </a:lnSpc>
              <a:spcBef>
                <a:spcPts val="111"/>
              </a:spcBef>
              <a:spcAft>
                <a:spcPts val="111"/>
              </a:spcAft>
            </a:pPr>
            <a:fld id="{136763DF-31CE-4C38-8896-E9DEB8E2B7CD}" type="slidenum">
              <a:rPr lang="en-US" sz="1100" b="0" strike="noStrike" spc="-1">
                <a:solidFill>
                  <a:srgbClr val="8A3A6A"/>
                </a:solidFill>
                <a:latin typeface="Arial"/>
              </a:rPr>
              <a:t>‹#›</a:t>
            </a:fld>
            <a:r>
              <a:rPr lang="en-US" sz="1100" b="0" strike="noStrike" spc="-1">
                <a:solidFill>
                  <a:srgbClr val="8A3A6A"/>
                </a:solidFill>
                <a:latin typeface="Arial"/>
              </a:rPr>
              <a:t> of 46</a:t>
            </a:r>
            <a:endParaRPr lang="en-US" sz="1100" b="0" strike="noStrike" spc="-1">
              <a:latin typeface="Arial"/>
            </a:endParaRPr>
          </a:p>
        </p:txBody>
      </p:sp>
      <p:sp>
        <p:nvSpPr>
          <p:cNvPr id="9" name="CustomShape 2"/>
          <p:cNvSpPr/>
          <p:nvPr/>
        </p:nvSpPr>
        <p:spPr>
          <a:xfrm>
            <a:off x="426960" y="6622920"/>
            <a:ext cx="8419680" cy="2347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spcBef>
                <a:spcPts val="99"/>
              </a:spcBef>
              <a:spcAft>
                <a:spcPts val="99"/>
              </a:spcAft>
            </a:pPr>
            <a:r>
              <a:rPr lang="en-US" sz="1000" b="0" strike="noStrike" spc="-1">
                <a:solidFill>
                  <a:srgbClr val="EEECE1"/>
                </a:solidFill>
                <a:latin typeface="Arial"/>
              </a:rPr>
              <a:t>Copyright © 2011 Worth Publishers· International Economics· Feenstra/Taylor, 2/e.</a:t>
            </a:r>
            <a:endParaRPr lang="en-US" sz="1000" b="0" strike="noStrike" spc="-1">
              <a:latin typeface="Arial"/>
            </a:endParaRPr>
          </a:p>
        </p:txBody>
      </p:sp>
      <p:sp>
        <p:nvSpPr>
          <p:cNvPr id="2" name="CustomShape 3"/>
          <p:cNvSpPr/>
          <p:nvPr/>
        </p:nvSpPr>
        <p:spPr>
          <a:xfrm rot="10800000">
            <a:off x="360" y="397080"/>
            <a:ext cx="234720" cy="6271920"/>
          </a:xfrm>
          <a:prstGeom prst="rect">
            <a:avLst/>
          </a:prstGeom>
          <a:noFill/>
          <a:ln w="9525">
            <a:noFill/>
          </a:ln>
        </p:spPr>
        <p:style>
          <a:lnRef idx="0">
            <a:scrgbClr r="0" g="0" b="0"/>
          </a:lnRef>
          <a:fillRef idx="0">
            <a:scrgbClr r="0" g="0" b="0"/>
          </a:fillRef>
          <a:effectRef idx="0">
            <a:scrgbClr r="0" g="0" b="0"/>
          </a:effectRef>
          <a:fontRef idx="minor"/>
        </p:style>
        <p:txBody>
          <a:bodyPr rot="5400000" vert="vert" wrap="none" lIns="182880" tIns="45000" rIns="365760" bIns="45000" anchor="ctr">
            <a:noAutofit/>
          </a:bodyPr>
          <a:lstStyle/>
          <a:p>
            <a:pPr>
              <a:lnSpc>
                <a:spcPct val="100000"/>
              </a:lnSpc>
              <a:spcBef>
                <a:spcPts val="105"/>
              </a:spcBef>
              <a:spcAft>
                <a:spcPts val="105"/>
              </a:spcAft>
              <a:tabLst>
                <a:tab pos="1089000" algn="l"/>
              </a:tabLst>
            </a:pPr>
            <a:r>
              <a:rPr lang="en-US" sz="1050" b="0" strike="noStrike" spc="-1">
                <a:solidFill>
                  <a:srgbClr val="EEECE1"/>
                </a:solidFill>
                <a:latin typeface="Arial"/>
              </a:rPr>
              <a:t>Chapter 3:  Gains and Losses from Trade in the Specific-Factors Model</a:t>
            </a:r>
            <a:endParaRPr lang="en-US" sz="1050" b="0" strike="noStrike" spc="-1">
              <a:latin typeface="Arial"/>
            </a:endParaRPr>
          </a:p>
        </p:txBody>
      </p:sp>
      <p:sp>
        <p:nvSpPr>
          <p:cNvPr id="3" name="PlaceHolder 4"/>
          <p:cNvSpPr>
            <a:spLocks noGrp="1"/>
          </p:cNvSpPr>
          <p:nvPr>
            <p:ph type="title"/>
          </p:nvPr>
        </p:nvSpPr>
        <p:spPr>
          <a:xfrm>
            <a:off x="457200" y="274680"/>
            <a:ext cx="8229240" cy="1142640"/>
          </a:xfrm>
          <a:prstGeom prst="rect">
            <a:avLst/>
          </a:prstGeom>
        </p:spPr>
        <p:txBody>
          <a:bodyPr anchor="ctr">
            <a:noAutofit/>
          </a:bodyPr>
          <a:lstStyle/>
          <a:p>
            <a:pPr algn="ctr">
              <a:lnSpc>
                <a:spcPct val="100000"/>
              </a:lnSpc>
            </a:pPr>
            <a:r>
              <a:rPr lang="zh-CN" sz="4400" b="0" strike="noStrike" spc="-1">
                <a:solidFill>
                  <a:srgbClr val="000000"/>
                </a:solidFill>
                <a:latin typeface="Calibri"/>
              </a:rPr>
              <a:t>单击此处编辑母版标题样式</a:t>
            </a:r>
            <a:endParaRPr lang="en-US" sz="4400" b="0" strike="noStrike" spc="-1">
              <a:solidFill>
                <a:srgbClr val="000000"/>
              </a:solidFill>
              <a:latin typeface="Arial"/>
            </a:endParaRPr>
          </a:p>
        </p:txBody>
      </p:sp>
      <p:sp>
        <p:nvSpPr>
          <p:cNvPr id="4" name="PlaceHolder 5"/>
          <p:cNvSpPr>
            <a:spLocks noGrp="1"/>
          </p:cNvSpPr>
          <p:nvPr>
            <p:ph type="body"/>
          </p:nvPr>
        </p:nvSpPr>
        <p:spPr>
          <a:xfrm>
            <a:off x="457200" y="1600200"/>
            <a:ext cx="8229240" cy="4525560"/>
          </a:xfrm>
          <a:prstGeom prst="rect">
            <a:avLst/>
          </a:prstGeom>
        </p:spPr>
        <p:txBody>
          <a:bodyPr>
            <a:noAutofit/>
          </a:bodyPr>
          <a:lstStyle/>
          <a:p>
            <a:pPr marL="343080" indent="-342720">
              <a:lnSpc>
                <a:spcPct val="100000"/>
              </a:lnSpc>
              <a:spcBef>
                <a:spcPts val="641"/>
              </a:spcBef>
              <a:buClr>
                <a:srgbClr val="000000"/>
              </a:buClr>
              <a:buFont typeface="Arial"/>
              <a:buChar char="•"/>
            </a:pPr>
            <a:r>
              <a:rPr lang="zh-CN" sz="3200" b="0" strike="noStrike" spc="-1">
                <a:solidFill>
                  <a:srgbClr val="000000"/>
                </a:solidFill>
                <a:latin typeface="Calibri"/>
              </a:rPr>
              <a:t>单击此处编辑母版文本样式</a:t>
            </a:r>
            <a:endParaRPr lang="en-US" sz="3200" b="0" strike="noStrike" spc="-1">
              <a:solidFill>
                <a:srgbClr val="000000"/>
              </a:solidFill>
              <a:latin typeface="Calibri"/>
            </a:endParaRPr>
          </a:p>
          <a:p>
            <a:pPr marL="743040" lvl="1" indent="-285480">
              <a:lnSpc>
                <a:spcPct val="100000"/>
              </a:lnSpc>
              <a:spcBef>
                <a:spcPts val="561"/>
              </a:spcBef>
              <a:buClr>
                <a:srgbClr val="000000"/>
              </a:buClr>
              <a:buFont typeface="Arial"/>
              <a:buChar char="–"/>
            </a:pPr>
            <a:r>
              <a:rPr lang="zh-CN" sz="2800" b="0" strike="noStrike" spc="-1">
                <a:solidFill>
                  <a:srgbClr val="000000"/>
                </a:solidFill>
                <a:latin typeface="Calibri"/>
              </a:rPr>
              <a:t>第二级</a:t>
            </a:r>
            <a:endParaRPr lang="en-US" sz="2800" b="0" strike="noStrike" spc="-1">
              <a:solidFill>
                <a:srgbClr val="000000"/>
              </a:solidFill>
              <a:latin typeface="Calibri"/>
            </a:endParaRPr>
          </a:p>
          <a:p>
            <a:pPr marL="1143000" lvl="2" indent="-228240">
              <a:lnSpc>
                <a:spcPct val="100000"/>
              </a:lnSpc>
              <a:spcBef>
                <a:spcPts val="479"/>
              </a:spcBef>
              <a:buClr>
                <a:srgbClr val="000000"/>
              </a:buClr>
              <a:buFont typeface="Arial"/>
              <a:buChar char="•"/>
            </a:pPr>
            <a:r>
              <a:rPr lang="zh-CN" sz="2400" b="0" strike="noStrike" spc="-1">
                <a:solidFill>
                  <a:srgbClr val="000000"/>
                </a:solidFill>
                <a:latin typeface="Calibri"/>
              </a:rPr>
              <a:t>第三级</a:t>
            </a:r>
            <a:endParaRPr lang="en-US" sz="2400" b="0" strike="noStrike" spc="-1">
              <a:solidFill>
                <a:srgbClr val="000000"/>
              </a:solidFill>
              <a:latin typeface="Calibri"/>
            </a:endParaRPr>
          </a:p>
          <a:p>
            <a:pPr marL="1600200" lvl="3" indent="-228240">
              <a:lnSpc>
                <a:spcPct val="100000"/>
              </a:lnSpc>
              <a:spcBef>
                <a:spcPts val="400"/>
              </a:spcBef>
              <a:buClr>
                <a:srgbClr val="000000"/>
              </a:buClr>
              <a:buFont typeface="Arial"/>
              <a:buChar char="–"/>
            </a:pPr>
            <a:r>
              <a:rPr lang="zh-CN" sz="2000" b="0" strike="noStrike" spc="-1">
                <a:solidFill>
                  <a:srgbClr val="000000"/>
                </a:solidFill>
                <a:latin typeface="Calibri"/>
              </a:rPr>
              <a:t>第四级</a:t>
            </a:r>
            <a:endParaRPr lang="en-US" sz="2000" b="0" strike="noStrike" spc="-1">
              <a:solidFill>
                <a:srgbClr val="000000"/>
              </a:solidFill>
              <a:latin typeface="Calibri"/>
            </a:endParaRPr>
          </a:p>
          <a:p>
            <a:pPr marL="2057400" lvl="4" indent="-228240">
              <a:lnSpc>
                <a:spcPct val="100000"/>
              </a:lnSpc>
              <a:spcBef>
                <a:spcPts val="400"/>
              </a:spcBef>
              <a:buClr>
                <a:srgbClr val="000000"/>
              </a:buClr>
              <a:buFont typeface="Arial"/>
              <a:buChar char="»"/>
            </a:pPr>
            <a:r>
              <a:rPr lang="zh-CN" sz="2000" b="0" strike="noStrike" spc="-1">
                <a:solidFill>
                  <a:srgbClr val="000000"/>
                </a:solidFill>
                <a:latin typeface="Calibri"/>
              </a:rPr>
              <a:t>第五级</a:t>
            </a:r>
            <a:endParaRPr lang="en-US" sz="2000" b="0" strike="noStrike" spc="-1">
              <a:solidFill>
                <a:srgbClr val="000000"/>
              </a:solidFill>
              <a:latin typeface="Calibri"/>
            </a:endParaRPr>
          </a:p>
        </p:txBody>
      </p:sp>
      <p:sp>
        <p:nvSpPr>
          <p:cNvPr id="5" name="PlaceHolder 6"/>
          <p:cNvSpPr>
            <a:spLocks noGrp="1"/>
          </p:cNvSpPr>
          <p:nvPr>
            <p:ph type="dt"/>
          </p:nvPr>
        </p:nvSpPr>
        <p:spPr>
          <a:xfrm>
            <a:off x="457200" y="6356520"/>
            <a:ext cx="2133360" cy="364680"/>
          </a:xfrm>
          <a:prstGeom prst="rect">
            <a:avLst/>
          </a:prstGeom>
        </p:spPr>
        <p:txBody>
          <a:bodyPr anchor="ctr">
            <a:noAutofit/>
          </a:bodyPr>
          <a:lstStyle/>
          <a:p>
            <a:pPr>
              <a:lnSpc>
                <a:spcPct val="100000"/>
              </a:lnSpc>
            </a:pPr>
            <a:fld id="{38C76D45-FF47-4869-8077-0344F1D7A832}" type="datetime">
              <a:rPr lang="en-US" sz="1200" b="1" strike="noStrike" spc="-1">
                <a:solidFill>
                  <a:srgbClr val="8B8B8B"/>
                </a:solidFill>
                <a:latin typeface="Arial"/>
              </a:rPr>
              <a:t>9/30/2023</a:t>
            </a:fld>
            <a:endParaRPr lang="en-US" sz="1200" b="0" strike="noStrike" spc="-1">
              <a:latin typeface="Calibri"/>
            </a:endParaRPr>
          </a:p>
        </p:txBody>
      </p:sp>
      <p:sp>
        <p:nvSpPr>
          <p:cNvPr id="6" name="PlaceHolder 7"/>
          <p:cNvSpPr>
            <a:spLocks noGrp="1"/>
          </p:cNvSpPr>
          <p:nvPr>
            <p:ph type="ftr"/>
          </p:nvPr>
        </p:nvSpPr>
        <p:spPr>
          <a:xfrm>
            <a:off x="3124080" y="6356520"/>
            <a:ext cx="2895120" cy="364680"/>
          </a:xfrm>
          <a:prstGeom prst="rect">
            <a:avLst/>
          </a:prstGeom>
        </p:spPr>
        <p:txBody>
          <a:bodyPr anchor="ctr">
            <a:noAutofit/>
          </a:bodyPr>
          <a:lstStyle/>
          <a:p>
            <a:endParaRPr lang="en-US" sz="2400" b="0" strike="noStrike" spc="-1">
              <a:latin typeface="Calibri"/>
            </a:endParaRPr>
          </a:p>
        </p:txBody>
      </p:sp>
      <p:sp>
        <p:nvSpPr>
          <p:cNvPr id="7" name="PlaceHolder 8"/>
          <p:cNvSpPr>
            <a:spLocks noGrp="1"/>
          </p:cNvSpPr>
          <p:nvPr>
            <p:ph type="sldNum"/>
          </p:nvPr>
        </p:nvSpPr>
        <p:spPr>
          <a:xfrm>
            <a:off x="6553080" y="6356520"/>
            <a:ext cx="2133360" cy="364680"/>
          </a:xfrm>
          <a:prstGeom prst="rect">
            <a:avLst/>
          </a:prstGeom>
        </p:spPr>
        <p:txBody>
          <a:bodyPr anchor="ctr">
            <a:noAutofit/>
          </a:bodyPr>
          <a:lstStyle/>
          <a:p>
            <a:pPr algn="r">
              <a:lnSpc>
                <a:spcPct val="100000"/>
              </a:lnSpc>
            </a:pPr>
            <a:fld id="{0957AE12-7B97-41E0-A5C5-947CC6AB16A0}" type="slidenum">
              <a:rPr lang="en-US" sz="1200" b="1" strike="noStrike" spc="-1">
                <a:solidFill>
                  <a:srgbClr val="8B8B8B"/>
                </a:solidFill>
                <a:latin typeface="Arial"/>
              </a:rPr>
              <a:t>‹#›</a:t>
            </a:fld>
            <a:endParaRPr lang="en-US" sz="1200" b="0" strike="noStrike" spc="-1">
              <a:latin typeface="Calibri"/>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4" name="CustomShape 1"/>
          <p:cNvSpPr/>
          <p:nvPr/>
        </p:nvSpPr>
        <p:spPr>
          <a:xfrm>
            <a:off x="8439120" y="6686640"/>
            <a:ext cx="709200" cy="171000"/>
          </a:xfrm>
          <a:prstGeom prst="rect">
            <a:avLst/>
          </a:prstGeom>
          <a:solidFill>
            <a:srgbClr val="D4D3D3"/>
          </a:solidFill>
          <a:ln w="9525">
            <a:noFill/>
          </a:ln>
        </p:spPr>
        <p:style>
          <a:lnRef idx="0">
            <a:scrgbClr r="0" g="0" b="0"/>
          </a:lnRef>
          <a:fillRef idx="0">
            <a:scrgbClr r="0" g="0" b="0"/>
          </a:fillRef>
          <a:effectRef idx="0">
            <a:scrgbClr r="0" g="0" b="0"/>
          </a:effectRef>
          <a:fontRef idx="minor"/>
        </p:style>
        <p:txBody>
          <a:bodyPr lIns="90000" tIns="45000" rIns="90000" bIns="45000" anchor="ctr" anchorCtr="1">
            <a:noAutofit/>
          </a:bodyPr>
          <a:lstStyle/>
          <a:p>
            <a:pPr algn="r">
              <a:lnSpc>
                <a:spcPct val="100000"/>
              </a:lnSpc>
              <a:spcBef>
                <a:spcPts val="111"/>
              </a:spcBef>
              <a:spcAft>
                <a:spcPts val="111"/>
              </a:spcAft>
            </a:pPr>
            <a:fld id="{7DDE865A-4007-4B85-A9EF-11ABD5A46955}" type="slidenum">
              <a:rPr lang="en-US" sz="1100" b="0" strike="noStrike" spc="-1">
                <a:solidFill>
                  <a:srgbClr val="8A3A6A"/>
                </a:solidFill>
                <a:latin typeface="Arial"/>
              </a:rPr>
              <a:t>‹#›</a:t>
            </a:fld>
            <a:r>
              <a:rPr lang="en-US" sz="1100" b="0" strike="noStrike" spc="-1">
                <a:solidFill>
                  <a:srgbClr val="8A3A6A"/>
                </a:solidFill>
                <a:latin typeface="Arial"/>
              </a:rPr>
              <a:t> of 46</a:t>
            </a:r>
            <a:endParaRPr lang="en-US" sz="1100" b="0" strike="noStrike" spc="-1">
              <a:latin typeface="Arial"/>
            </a:endParaRPr>
          </a:p>
        </p:txBody>
      </p:sp>
      <p:sp>
        <p:nvSpPr>
          <p:cNvPr id="45" name="CustomShape 2"/>
          <p:cNvSpPr/>
          <p:nvPr/>
        </p:nvSpPr>
        <p:spPr>
          <a:xfrm>
            <a:off x="426960" y="6622920"/>
            <a:ext cx="8419680" cy="2347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spcBef>
                <a:spcPts val="99"/>
              </a:spcBef>
              <a:spcAft>
                <a:spcPts val="99"/>
              </a:spcAft>
            </a:pPr>
            <a:r>
              <a:rPr lang="en-US" sz="1000" b="0" strike="noStrike" spc="-1">
                <a:solidFill>
                  <a:srgbClr val="EEECE1"/>
                </a:solidFill>
                <a:latin typeface="Arial"/>
              </a:rPr>
              <a:t>Copyright © 2011 Worth Publishers· International Economics· Feenstra/Taylor, 2/e.</a:t>
            </a:r>
            <a:endParaRPr lang="en-US" sz="1000" b="0" strike="noStrike" spc="-1">
              <a:latin typeface="Arial"/>
            </a:endParaRPr>
          </a:p>
        </p:txBody>
      </p:sp>
      <p:sp>
        <p:nvSpPr>
          <p:cNvPr id="46" name="CustomShape 3"/>
          <p:cNvSpPr/>
          <p:nvPr/>
        </p:nvSpPr>
        <p:spPr>
          <a:xfrm rot="10800000">
            <a:off x="360" y="397080"/>
            <a:ext cx="234720" cy="6271920"/>
          </a:xfrm>
          <a:prstGeom prst="rect">
            <a:avLst/>
          </a:prstGeom>
          <a:noFill/>
          <a:ln w="9525">
            <a:noFill/>
          </a:ln>
        </p:spPr>
        <p:style>
          <a:lnRef idx="0">
            <a:scrgbClr r="0" g="0" b="0"/>
          </a:lnRef>
          <a:fillRef idx="0">
            <a:scrgbClr r="0" g="0" b="0"/>
          </a:fillRef>
          <a:effectRef idx="0">
            <a:scrgbClr r="0" g="0" b="0"/>
          </a:effectRef>
          <a:fontRef idx="minor"/>
        </p:style>
        <p:txBody>
          <a:bodyPr rot="5400000" vert="vert" wrap="none" lIns="182880" tIns="45000" rIns="365760" bIns="45000" anchor="ctr">
            <a:noAutofit/>
          </a:bodyPr>
          <a:lstStyle/>
          <a:p>
            <a:pPr>
              <a:lnSpc>
                <a:spcPct val="100000"/>
              </a:lnSpc>
              <a:spcBef>
                <a:spcPts val="105"/>
              </a:spcBef>
              <a:spcAft>
                <a:spcPts val="105"/>
              </a:spcAft>
              <a:tabLst>
                <a:tab pos="1089000" algn="l"/>
              </a:tabLst>
            </a:pPr>
            <a:r>
              <a:rPr lang="en-US" sz="1050" b="0" strike="noStrike" spc="-1">
                <a:solidFill>
                  <a:srgbClr val="EEECE1"/>
                </a:solidFill>
                <a:latin typeface="Arial"/>
              </a:rPr>
              <a:t>Chapter 3:  Gains and Losses from Trade in the Specific-Factors Model</a:t>
            </a:r>
            <a:endParaRPr lang="en-US" sz="1050" b="0" strike="noStrike" spc="-1">
              <a:latin typeface="Arial"/>
            </a:endParaRPr>
          </a:p>
        </p:txBody>
      </p:sp>
      <p:sp>
        <p:nvSpPr>
          <p:cNvPr id="47" name="PlaceHolder 4"/>
          <p:cNvSpPr>
            <a:spLocks noGrp="1"/>
          </p:cNvSpPr>
          <p:nvPr>
            <p:ph type="title"/>
          </p:nvPr>
        </p:nvSpPr>
        <p:spPr>
          <a:xfrm>
            <a:off x="457200" y="274680"/>
            <a:ext cx="8229240" cy="1142640"/>
          </a:xfrm>
          <a:prstGeom prst="rect">
            <a:avLst/>
          </a:prstGeom>
        </p:spPr>
        <p:txBody>
          <a:bodyPr anchor="ctr">
            <a:noAutofit/>
          </a:bodyPr>
          <a:lstStyle/>
          <a:p>
            <a:pPr algn="ctr">
              <a:lnSpc>
                <a:spcPct val="100000"/>
              </a:lnSpc>
            </a:pPr>
            <a:r>
              <a:rPr lang="zh-CN" sz="4400" b="0" strike="noStrike" spc="-1">
                <a:solidFill>
                  <a:srgbClr val="000000"/>
                </a:solidFill>
                <a:latin typeface="Calibri"/>
              </a:rPr>
              <a:t>单击此处编辑母版标题样式</a:t>
            </a:r>
            <a:endParaRPr lang="en-US" sz="4400" b="0" strike="noStrike" spc="-1">
              <a:solidFill>
                <a:srgbClr val="000000"/>
              </a:solidFill>
              <a:latin typeface="Arial"/>
            </a:endParaRPr>
          </a:p>
        </p:txBody>
      </p:sp>
      <p:sp>
        <p:nvSpPr>
          <p:cNvPr id="48" name="PlaceHolder 5"/>
          <p:cNvSpPr>
            <a:spLocks noGrp="1"/>
          </p:cNvSpPr>
          <p:nvPr>
            <p:ph type="body"/>
          </p:nvPr>
        </p:nvSpPr>
        <p:spPr>
          <a:xfrm>
            <a:off x="457200" y="1600200"/>
            <a:ext cx="4038120" cy="4525560"/>
          </a:xfrm>
          <a:prstGeom prst="rect">
            <a:avLst/>
          </a:prstGeom>
        </p:spPr>
        <p:txBody>
          <a:bodyPr>
            <a:noAutofit/>
          </a:bodyPr>
          <a:lstStyle/>
          <a:p>
            <a:pPr marL="343080" indent="-342720">
              <a:lnSpc>
                <a:spcPct val="100000"/>
              </a:lnSpc>
              <a:spcBef>
                <a:spcPts val="561"/>
              </a:spcBef>
              <a:buClr>
                <a:srgbClr val="000000"/>
              </a:buClr>
              <a:buFont typeface="Arial"/>
              <a:buChar char="•"/>
            </a:pPr>
            <a:r>
              <a:rPr lang="zh-CN" sz="2800" b="0" strike="noStrike" spc="-1">
                <a:solidFill>
                  <a:srgbClr val="000000"/>
                </a:solidFill>
                <a:latin typeface="Calibri"/>
              </a:rPr>
              <a:t>单击此处编辑母版文本样式</a:t>
            </a:r>
            <a:endParaRPr lang="en-US" sz="2800" b="0" strike="noStrike" spc="-1">
              <a:solidFill>
                <a:srgbClr val="000000"/>
              </a:solidFill>
              <a:latin typeface="Calibri"/>
            </a:endParaRPr>
          </a:p>
          <a:p>
            <a:pPr marL="743040" lvl="1" indent="-285480">
              <a:lnSpc>
                <a:spcPct val="100000"/>
              </a:lnSpc>
              <a:spcBef>
                <a:spcPts val="479"/>
              </a:spcBef>
              <a:buClr>
                <a:srgbClr val="000000"/>
              </a:buClr>
              <a:buFont typeface="Arial"/>
              <a:buChar char="–"/>
            </a:pPr>
            <a:r>
              <a:rPr lang="zh-CN" sz="2400" b="0" strike="noStrike" spc="-1">
                <a:solidFill>
                  <a:srgbClr val="000000"/>
                </a:solidFill>
                <a:latin typeface="Calibri"/>
              </a:rPr>
              <a:t>第二级</a:t>
            </a:r>
            <a:endParaRPr lang="en-US" sz="2400" b="0" strike="noStrike" spc="-1">
              <a:solidFill>
                <a:srgbClr val="000000"/>
              </a:solidFill>
              <a:latin typeface="Calibri"/>
            </a:endParaRPr>
          </a:p>
          <a:p>
            <a:pPr marL="1143000" lvl="2" indent="-228240">
              <a:lnSpc>
                <a:spcPct val="100000"/>
              </a:lnSpc>
              <a:spcBef>
                <a:spcPts val="400"/>
              </a:spcBef>
              <a:buClr>
                <a:srgbClr val="000000"/>
              </a:buClr>
              <a:buFont typeface="Arial"/>
              <a:buChar char="•"/>
            </a:pPr>
            <a:r>
              <a:rPr lang="zh-CN" sz="2000" b="0" strike="noStrike" spc="-1">
                <a:solidFill>
                  <a:srgbClr val="000000"/>
                </a:solidFill>
                <a:latin typeface="Calibri"/>
              </a:rPr>
              <a:t>第三级</a:t>
            </a:r>
            <a:endParaRPr lang="en-US" sz="2000" b="0" strike="noStrike" spc="-1">
              <a:solidFill>
                <a:srgbClr val="000000"/>
              </a:solidFill>
              <a:latin typeface="Calibri"/>
            </a:endParaRPr>
          </a:p>
          <a:p>
            <a:pPr marL="1600200" lvl="3" indent="-228240">
              <a:lnSpc>
                <a:spcPct val="100000"/>
              </a:lnSpc>
              <a:spcBef>
                <a:spcPts val="360"/>
              </a:spcBef>
              <a:buClr>
                <a:srgbClr val="000000"/>
              </a:buClr>
              <a:buFont typeface="Arial"/>
              <a:buChar char="–"/>
            </a:pPr>
            <a:r>
              <a:rPr lang="zh-CN" sz="1800" b="0" strike="noStrike" spc="-1">
                <a:solidFill>
                  <a:srgbClr val="000000"/>
                </a:solidFill>
                <a:latin typeface="Calibri"/>
              </a:rPr>
              <a:t>第四级</a:t>
            </a:r>
            <a:endParaRPr lang="en-US" sz="1800" b="0" strike="noStrike" spc="-1">
              <a:solidFill>
                <a:srgbClr val="000000"/>
              </a:solidFill>
              <a:latin typeface="Calibri"/>
            </a:endParaRPr>
          </a:p>
          <a:p>
            <a:pPr marL="2057400" lvl="4" indent="-228240">
              <a:lnSpc>
                <a:spcPct val="100000"/>
              </a:lnSpc>
              <a:spcBef>
                <a:spcPts val="360"/>
              </a:spcBef>
              <a:buClr>
                <a:srgbClr val="000000"/>
              </a:buClr>
              <a:buFont typeface="Arial"/>
              <a:buChar char="»"/>
            </a:pPr>
            <a:r>
              <a:rPr lang="zh-CN" sz="1800" b="0" strike="noStrike" spc="-1">
                <a:solidFill>
                  <a:srgbClr val="000000"/>
                </a:solidFill>
                <a:latin typeface="Calibri"/>
              </a:rPr>
              <a:t>第五级</a:t>
            </a:r>
            <a:endParaRPr lang="en-US" sz="1800" b="0" strike="noStrike" spc="-1">
              <a:solidFill>
                <a:srgbClr val="000000"/>
              </a:solidFill>
              <a:latin typeface="Calibri"/>
            </a:endParaRPr>
          </a:p>
        </p:txBody>
      </p:sp>
      <p:sp>
        <p:nvSpPr>
          <p:cNvPr id="49" name="PlaceHolder 6"/>
          <p:cNvSpPr>
            <a:spLocks noGrp="1"/>
          </p:cNvSpPr>
          <p:nvPr>
            <p:ph type="body"/>
          </p:nvPr>
        </p:nvSpPr>
        <p:spPr>
          <a:xfrm>
            <a:off x="4648320" y="1600200"/>
            <a:ext cx="4038120" cy="4525560"/>
          </a:xfrm>
          <a:prstGeom prst="rect">
            <a:avLst/>
          </a:prstGeom>
        </p:spPr>
        <p:txBody>
          <a:bodyPr>
            <a:noAutofit/>
          </a:bodyPr>
          <a:lstStyle/>
          <a:p>
            <a:pPr marL="343080" indent="-342720">
              <a:lnSpc>
                <a:spcPct val="100000"/>
              </a:lnSpc>
              <a:spcBef>
                <a:spcPts val="561"/>
              </a:spcBef>
              <a:buClr>
                <a:srgbClr val="000000"/>
              </a:buClr>
              <a:buFont typeface="Arial"/>
              <a:buChar char="•"/>
            </a:pPr>
            <a:r>
              <a:rPr lang="zh-CN" sz="2800" b="0" strike="noStrike" spc="-1">
                <a:solidFill>
                  <a:srgbClr val="000000"/>
                </a:solidFill>
                <a:latin typeface="Calibri"/>
              </a:rPr>
              <a:t>单击此处编辑母版文本样式</a:t>
            </a:r>
            <a:endParaRPr lang="en-US" sz="2800" b="0" strike="noStrike" spc="-1">
              <a:solidFill>
                <a:srgbClr val="000000"/>
              </a:solidFill>
              <a:latin typeface="Calibri"/>
            </a:endParaRPr>
          </a:p>
          <a:p>
            <a:pPr marL="743040" lvl="1" indent="-285480">
              <a:lnSpc>
                <a:spcPct val="100000"/>
              </a:lnSpc>
              <a:spcBef>
                <a:spcPts val="479"/>
              </a:spcBef>
              <a:buClr>
                <a:srgbClr val="000000"/>
              </a:buClr>
              <a:buFont typeface="Arial"/>
              <a:buChar char="–"/>
            </a:pPr>
            <a:r>
              <a:rPr lang="zh-CN" sz="2400" b="0" strike="noStrike" spc="-1">
                <a:solidFill>
                  <a:srgbClr val="000000"/>
                </a:solidFill>
                <a:latin typeface="Calibri"/>
              </a:rPr>
              <a:t>第二级</a:t>
            </a:r>
            <a:endParaRPr lang="en-US" sz="2400" b="0" strike="noStrike" spc="-1">
              <a:solidFill>
                <a:srgbClr val="000000"/>
              </a:solidFill>
              <a:latin typeface="Calibri"/>
            </a:endParaRPr>
          </a:p>
          <a:p>
            <a:pPr marL="1143000" lvl="2" indent="-228240">
              <a:lnSpc>
                <a:spcPct val="100000"/>
              </a:lnSpc>
              <a:spcBef>
                <a:spcPts val="400"/>
              </a:spcBef>
              <a:buClr>
                <a:srgbClr val="000000"/>
              </a:buClr>
              <a:buFont typeface="Arial"/>
              <a:buChar char="•"/>
            </a:pPr>
            <a:r>
              <a:rPr lang="zh-CN" sz="2000" b="0" strike="noStrike" spc="-1">
                <a:solidFill>
                  <a:srgbClr val="000000"/>
                </a:solidFill>
                <a:latin typeface="Calibri"/>
              </a:rPr>
              <a:t>第三级</a:t>
            </a:r>
            <a:endParaRPr lang="en-US" sz="2000" b="0" strike="noStrike" spc="-1">
              <a:solidFill>
                <a:srgbClr val="000000"/>
              </a:solidFill>
              <a:latin typeface="Calibri"/>
            </a:endParaRPr>
          </a:p>
          <a:p>
            <a:pPr marL="1600200" lvl="3" indent="-228240">
              <a:lnSpc>
                <a:spcPct val="100000"/>
              </a:lnSpc>
              <a:spcBef>
                <a:spcPts val="360"/>
              </a:spcBef>
              <a:buClr>
                <a:srgbClr val="000000"/>
              </a:buClr>
              <a:buFont typeface="Arial"/>
              <a:buChar char="–"/>
            </a:pPr>
            <a:r>
              <a:rPr lang="zh-CN" sz="1800" b="0" strike="noStrike" spc="-1">
                <a:solidFill>
                  <a:srgbClr val="000000"/>
                </a:solidFill>
                <a:latin typeface="Calibri"/>
              </a:rPr>
              <a:t>第四级</a:t>
            </a:r>
            <a:endParaRPr lang="en-US" sz="1800" b="0" strike="noStrike" spc="-1">
              <a:solidFill>
                <a:srgbClr val="000000"/>
              </a:solidFill>
              <a:latin typeface="Calibri"/>
            </a:endParaRPr>
          </a:p>
          <a:p>
            <a:pPr marL="2057400" lvl="4" indent="-228240">
              <a:lnSpc>
                <a:spcPct val="100000"/>
              </a:lnSpc>
              <a:spcBef>
                <a:spcPts val="360"/>
              </a:spcBef>
              <a:buClr>
                <a:srgbClr val="000000"/>
              </a:buClr>
              <a:buFont typeface="Arial"/>
              <a:buChar char="»"/>
            </a:pPr>
            <a:r>
              <a:rPr lang="zh-CN" sz="1800" b="0" strike="noStrike" spc="-1">
                <a:solidFill>
                  <a:srgbClr val="000000"/>
                </a:solidFill>
                <a:latin typeface="Calibri"/>
              </a:rPr>
              <a:t>第五级</a:t>
            </a:r>
            <a:endParaRPr lang="en-US" sz="1800" b="0" strike="noStrike" spc="-1">
              <a:solidFill>
                <a:srgbClr val="000000"/>
              </a:solidFill>
              <a:latin typeface="Calibri"/>
            </a:endParaRPr>
          </a:p>
        </p:txBody>
      </p:sp>
      <p:sp>
        <p:nvSpPr>
          <p:cNvPr id="50" name="PlaceHolder 7"/>
          <p:cNvSpPr>
            <a:spLocks noGrp="1"/>
          </p:cNvSpPr>
          <p:nvPr>
            <p:ph type="dt"/>
          </p:nvPr>
        </p:nvSpPr>
        <p:spPr>
          <a:xfrm>
            <a:off x="457200" y="6356520"/>
            <a:ext cx="2133360" cy="364680"/>
          </a:xfrm>
          <a:prstGeom prst="rect">
            <a:avLst/>
          </a:prstGeom>
        </p:spPr>
        <p:txBody>
          <a:bodyPr anchor="ctr">
            <a:noAutofit/>
          </a:bodyPr>
          <a:lstStyle/>
          <a:p>
            <a:pPr>
              <a:lnSpc>
                <a:spcPct val="100000"/>
              </a:lnSpc>
            </a:pPr>
            <a:fld id="{51A8A2E0-A6BE-40C4-866B-110BE20C4972}" type="datetime">
              <a:rPr lang="en-US" sz="1200" b="1" strike="noStrike" spc="-1">
                <a:solidFill>
                  <a:srgbClr val="8B8B8B"/>
                </a:solidFill>
                <a:latin typeface="Arial"/>
              </a:rPr>
              <a:t>9/30/2023</a:t>
            </a:fld>
            <a:endParaRPr lang="en-US" sz="1200" b="0" strike="noStrike" spc="-1">
              <a:latin typeface="Calibri"/>
            </a:endParaRPr>
          </a:p>
        </p:txBody>
      </p:sp>
      <p:sp>
        <p:nvSpPr>
          <p:cNvPr id="51" name="PlaceHolder 8"/>
          <p:cNvSpPr>
            <a:spLocks noGrp="1"/>
          </p:cNvSpPr>
          <p:nvPr>
            <p:ph type="ftr"/>
          </p:nvPr>
        </p:nvSpPr>
        <p:spPr>
          <a:xfrm>
            <a:off x="3124080" y="6356520"/>
            <a:ext cx="2895120" cy="364680"/>
          </a:xfrm>
          <a:prstGeom prst="rect">
            <a:avLst/>
          </a:prstGeom>
        </p:spPr>
        <p:txBody>
          <a:bodyPr anchor="ctr">
            <a:noAutofit/>
          </a:bodyPr>
          <a:lstStyle/>
          <a:p>
            <a:endParaRPr lang="en-US" sz="2400" b="0" strike="noStrike" spc="-1">
              <a:latin typeface="Calibri"/>
            </a:endParaRPr>
          </a:p>
        </p:txBody>
      </p:sp>
      <p:sp>
        <p:nvSpPr>
          <p:cNvPr id="52" name="PlaceHolder 9"/>
          <p:cNvSpPr>
            <a:spLocks noGrp="1"/>
          </p:cNvSpPr>
          <p:nvPr>
            <p:ph type="sldNum"/>
          </p:nvPr>
        </p:nvSpPr>
        <p:spPr>
          <a:xfrm>
            <a:off x="6553080" y="6356520"/>
            <a:ext cx="2133360" cy="364680"/>
          </a:xfrm>
          <a:prstGeom prst="rect">
            <a:avLst/>
          </a:prstGeom>
        </p:spPr>
        <p:txBody>
          <a:bodyPr anchor="ctr">
            <a:noAutofit/>
          </a:bodyPr>
          <a:lstStyle/>
          <a:p>
            <a:pPr algn="r">
              <a:lnSpc>
                <a:spcPct val="100000"/>
              </a:lnSpc>
            </a:pPr>
            <a:fld id="{CE490E7D-D561-4B53-B3F9-50460FA46C17}" type="slidenum">
              <a:rPr lang="en-US" sz="1200" b="1" strike="noStrike" spc="-1">
                <a:solidFill>
                  <a:srgbClr val="8B8B8B"/>
                </a:solidFill>
                <a:latin typeface="Arial"/>
              </a:rPr>
              <a:t>‹#›</a:t>
            </a:fld>
            <a:endParaRPr lang="en-US" sz="1200" b="0" strike="noStrike" spc="-1">
              <a:latin typeface="Calibri"/>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tif"/><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image" Target="../media/image14.tif"/><Relationship Id="rId1" Type="http://schemas.openxmlformats.org/officeDocument/2006/relationships/slideLayout" Target="../slideLayouts/slideLayout16.xml"/><Relationship Id="rId4" Type="http://schemas.openxmlformats.org/officeDocument/2006/relationships/image" Target="../media/image16.tif"/></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24.tif"/></Relationships>
</file>

<file path=ppt/slides/_rels/slide15.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7.jpe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37.tif"/><Relationship Id="rId2" Type="http://schemas.openxmlformats.org/officeDocument/2006/relationships/image" Target="../media/image36.tif"/><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tif"/><Relationship Id="rId2" Type="http://schemas.openxmlformats.org/officeDocument/2006/relationships/image" Target="../media/image1.tif"/><Relationship Id="rId1" Type="http://schemas.openxmlformats.org/officeDocument/2006/relationships/slideLayout" Target="../slideLayouts/slideLayout16.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39.tif"/><Relationship Id="rId2" Type="http://schemas.openxmlformats.org/officeDocument/2006/relationships/notesSlide" Target="../notesSlides/notesSlide15.xml"/><Relationship Id="rId1" Type="http://schemas.openxmlformats.org/officeDocument/2006/relationships/slideLayout" Target="../slideLayouts/slideLayout16.xml"/><Relationship Id="rId4" Type="http://schemas.openxmlformats.org/officeDocument/2006/relationships/image" Target="../media/image40.tif"/></Relationships>
</file>

<file path=ppt/slides/_rels/slide23.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8" Type="http://schemas.openxmlformats.org/officeDocument/2006/relationships/image" Target="../media/image47.tif"/><Relationship Id="rId3" Type="http://schemas.openxmlformats.org/officeDocument/2006/relationships/image" Target="../media/image42.tif"/><Relationship Id="rId7" Type="http://schemas.openxmlformats.org/officeDocument/2006/relationships/image" Target="../media/image46.tif"/><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45.tif"/><Relationship Id="rId5" Type="http://schemas.openxmlformats.org/officeDocument/2006/relationships/image" Target="../media/image44.tif"/><Relationship Id="rId4" Type="http://schemas.openxmlformats.org/officeDocument/2006/relationships/image" Target="../media/image43.tif"/><Relationship Id="rId9" Type="http://schemas.openxmlformats.org/officeDocument/2006/relationships/image" Target="../media/image48.tif"/></Relationships>
</file>

<file path=ppt/slides/_rels/slide27.xml.rels><?xml version="1.0" encoding="UTF-8" standalone="yes"?>
<Relationships xmlns="http://schemas.openxmlformats.org/package/2006/relationships"><Relationship Id="rId3" Type="http://schemas.openxmlformats.org/officeDocument/2006/relationships/image" Target="../media/image49.tif"/><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image" Target="../media/image50.tif"/><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51.tif"/><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2" Type="http://schemas.openxmlformats.org/officeDocument/2006/relationships/image" Target="../media/image52.tif"/><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7.tif"/></Relationships>
</file>

<file path=ppt/slides/_rels/slide5.xml.rels><?xml version="1.0" encoding="UTF-8" standalone="yes"?>
<Relationships xmlns="http://schemas.openxmlformats.org/package/2006/relationships"><Relationship Id="rId3" Type="http://schemas.openxmlformats.org/officeDocument/2006/relationships/image" Target="../media/image8.tif"/><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6.xml"/><Relationship Id="rId1" Type="http://schemas.openxmlformats.org/officeDocument/2006/relationships/vmlDrawing" Target="../drawings/vmlDrawing1.vml"/><Relationship Id="rId6" Type="http://schemas.openxmlformats.org/officeDocument/2006/relationships/image" Target="../media/image10.tif"/><Relationship Id="rId5" Type="http://schemas.openxmlformats.org/officeDocument/2006/relationships/image" Target="../media/image9.w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CustomShape 1"/>
          <p:cNvSpPr/>
          <p:nvPr/>
        </p:nvSpPr>
        <p:spPr>
          <a:xfrm>
            <a:off x="6835680" y="4572000"/>
            <a:ext cx="2307960" cy="2285640"/>
          </a:xfrm>
          <a:prstGeom prst="rect">
            <a:avLst/>
          </a:prstGeom>
          <a:solidFill>
            <a:srgbClr val="FBEFD8"/>
          </a:solidFill>
          <a:ln w="9525">
            <a:noFill/>
          </a:ln>
        </p:spPr>
        <p:style>
          <a:lnRef idx="0">
            <a:scrgbClr r="0" g="0" b="0"/>
          </a:lnRef>
          <a:fillRef idx="0">
            <a:scrgbClr r="0" g="0" b="0"/>
          </a:fillRef>
          <a:effectRef idx="0">
            <a:scrgbClr r="0" g="0" b="0"/>
          </a:effectRef>
          <a:fontRef idx="minor"/>
        </p:style>
      </p:sp>
      <p:sp>
        <p:nvSpPr>
          <p:cNvPr id="96" name="CustomShape 2"/>
          <p:cNvSpPr/>
          <p:nvPr/>
        </p:nvSpPr>
        <p:spPr>
          <a:xfrm>
            <a:off x="502560" y="3797280"/>
            <a:ext cx="6098760" cy="4561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241"/>
              </a:spcBef>
              <a:spcAft>
                <a:spcPts val="241"/>
              </a:spcAft>
            </a:pPr>
            <a:r>
              <a:rPr lang="zh-CN" sz="2400" b="1" strike="noStrike" spc="-1">
                <a:solidFill>
                  <a:srgbClr val="394978"/>
                </a:solidFill>
                <a:latin typeface="Times New Roman"/>
              </a:rPr>
              <a:t>特定要素模型的贸易得失</a:t>
            </a:r>
            <a:endParaRPr lang="en-US" sz="2400" b="0" strike="noStrike" spc="-1">
              <a:latin typeface="Arial"/>
            </a:endParaRPr>
          </a:p>
        </p:txBody>
      </p:sp>
      <p:sp>
        <p:nvSpPr>
          <p:cNvPr id="97" name="CustomShape 3"/>
          <p:cNvSpPr/>
          <p:nvPr/>
        </p:nvSpPr>
        <p:spPr>
          <a:xfrm>
            <a:off x="6835680" y="1262160"/>
            <a:ext cx="2307960" cy="1269720"/>
          </a:xfrm>
          <a:prstGeom prst="rect">
            <a:avLst/>
          </a:prstGeom>
          <a:solidFill>
            <a:srgbClr val="94AE98"/>
          </a:solidFill>
          <a:ln w="9525">
            <a:noFill/>
          </a:ln>
        </p:spPr>
        <p:style>
          <a:lnRef idx="0">
            <a:scrgbClr r="0" g="0" b="0"/>
          </a:lnRef>
          <a:fillRef idx="0">
            <a:scrgbClr r="0" g="0" b="0"/>
          </a:fillRef>
          <a:effectRef idx="0">
            <a:scrgbClr r="0" g="0" b="0"/>
          </a:effectRef>
          <a:fontRef idx="minor"/>
        </p:style>
      </p:sp>
      <p:grpSp>
        <p:nvGrpSpPr>
          <p:cNvPr id="98" name="Group 4"/>
          <p:cNvGrpSpPr/>
          <p:nvPr/>
        </p:nvGrpSpPr>
        <p:grpSpPr>
          <a:xfrm>
            <a:off x="0" y="-7920"/>
            <a:ext cx="9144000" cy="1285920"/>
            <a:chOff x="0" y="-7920"/>
            <a:chExt cx="9144000" cy="1285920"/>
          </a:xfrm>
        </p:grpSpPr>
        <p:sp>
          <p:nvSpPr>
            <p:cNvPr id="99" name="CustomShape 5"/>
            <p:cNvSpPr/>
            <p:nvPr/>
          </p:nvSpPr>
          <p:spPr>
            <a:xfrm>
              <a:off x="0" y="-720"/>
              <a:ext cx="6836040" cy="1262520"/>
            </a:xfrm>
            <a:prstGeom prst="rect">
              <a:avLst/>
            </a:prstGeom>
            <a:solidFill>
              <a:srgbClr val="69134B"/>
            </a:solidFill>
            <a:ln w="9525">
              <a:noFill/>
            </a:ln>
          </p:spPr>
          <p:style>
            <a:lnRef idx="0">
              <a:scrgbClr r="0" g="0" b="0"/>
            </a:lnRef>
            <a:fillRef idx="0">
              <a:scrgbClr r="0" g="0" b="0"/>
            </a:fillRef>
            <a:effectRef idx="0">
              <a:scrgbClr r="0" g="0" b="0"/>
            </a:effectRef>
            <a:fontRef idx="minor"/>
          </p:style>
        </p:sp>
        <p:sp>
          <p:nvSpPr>
            <p:cNvPr id="100" name="CustomShape 6"/>
            <p:cNvSpPr/>
            <p:nvPr/>
          </p:nvSpPr>
          <p:spPr>
            <a:xfrm>
              <a:off x="6836400" y="-7920"/>
              <a:ext cx="2307240" cy="1269720"/>
            </a:xfrm>
            <a:prstGeom prst="rect">
              <a:avLst/>
            </a:prstGeom>
            <a:solidFill>
              <a:srgbClr val="57699E"/>
            </a:solidFill>
            <a:ln w="9525">
              <a:noFill/>
            </a:ln>
          </p:spPr>
          <p:style>
            <a:lnRef idx="0">
              <a:scrgbClr r="0" g="0" b="0"/>
            </a:lnRef>
            <a:fillRef idx="0">
              <a:scrgbClr r="0" g="0" b="0"/>
            </a:fillRef>
            <a:effectRef idx="0">
              <a:scrgbClr r="0" g="0" b="0"/>
            </a:effectRef>
            <a:fontRef idx="minor"/>
          </p:style>
        </p:sp>
        <p:sp>
          <p:nvSpPr>
            <p:cNvPr id="101" name="Line 7"/>
            <p:cNvSpPr/>
            <p:nvPr/>
          </p:nvSpPr>
          <p:spPr>
            <a:xfrm>
              <a:off x="0" y="1277640"/>
              <a:ext cx="9144000" cy="360"/>
            </a:xfrm>
            <a:prstGeom prst="line">
              <a:avLst/>
            </a:prstGeom>
            <a:ln w="76200">
              <a:solidFill>
                <a:schemeClr val="tx1"/>
              </a:solidFill>
              <a:round/>
            </a:ln>
          </p:spPr>
          <p:style>
            <a:lnRef idx="0">
              <a:scrgbClr r="0" g="0" b="0"/>
            </a:lnRef>
            <a:fillRef idx="0">
              <a:scrgbClr r="0" g="0" b="0"/>
            </a:fillRef>
            <a:effectRef idx="0">
              <a:scrgbClr r="0" g="0" b="0"/>
            </a:effectRef>
            <a:fontRef idx="minor"/>
          </p:style>
        </p:sp>
      </p:grpSp>
      <p:sp>
        <p:nvSpPr>
          <p:cNvPr id="102" name="CustomShape 8"/>
          <p:cNvSpPr/>
          <p:nvPr/>
        </p:nvSpPr>
        <p:spPr>
          <a:xfrm>
            <a:off x="7437600" y="1308960"/>
            <a:ext cx="1106280" cy="118800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nchor="ctr">
            <a:spAutoFit/>
          </a:bodyPr>
          <a:lstStyle/>
          <a:p>
            <a:pPr algn="ctr">
              <a:lnSpc>
                <a:spcPct val="100000"/>
              </a:lnSpc>
              <a:spcBef>
                <a:spcPts val="720"/>
              </a:spcBef>
              <a:spcAft>
                <a:spcPts val="720"/>
              </a:spcAft>
            </a:pPr>
            <a:r>
              <a:rPr lang="en-US" sz="7200" b="1" strike="noStrike" spc="-1">
                <a:solidFill>
                  <a:srgbClr val="000000"/>
                </a:solidFill>
                <a:latin typeface="Arial"/>
              </a:rPr>
              <a:t>3</a:t>
            </a:r>
            <a:endParaRPr lang="en-US" sz="7200" b="0" strike="noStrike" spc="-1">
              <a:latin typeface="Arial"/>
            </a:endParaRPr>
          </a:p>
        </p:txBody>
      </p:sp>
      <p:graphicFrame>
        <p:nvGraphicFramePr>
          <p:cNvPr id="103" name="Table 9"/>
          <p:cNvGraphicFramePr/>
          <p:nvPr/>
        </p:nvGraphicFramePr>
        <p:xfrm>
          <a:off x="6880320" y="2700360"/>
          <a:ext cx="2263680" cy="1095120"/>
        </p:xfrm>
        <a:graphic>
          <a:graphicData uri="http://schemas.openxmlformats.org/drawingml/2006/table">
            <a:tbl>
              <a:tblPr/>
              <a:tblGrid>
                <a:gridCol w="333360"/>
                <a:gridCol w="1930320"/>
              </a:tblGrid>
              <a:tr h="371160">
                <a:tc>
                  <a:txBody>
                    <a:bodyPr/>
                    <a:lstStyle/>
                    <a:p>
                      <a:pPr>
                        <a:lnSpc>
                          <a:spcPct val="100000"/>
                        </a:lnSpc>
                        <a:tabLst>
                          <a:tab pos="0" algn="l"/>
                        </a:tabLst>
                      </a:pPr>
                      <a:r>
                        <a:rPr lang="en-US" sz="1400" b="0" strike="noStrike" spc="-1">
                          <a:solidFill>
                            <a:srgbClr val="000000"/>
                          </a:solidFill>
                          <a:latin typeface="Arial"/>
                        </a:rPr>
                        <a:t>1</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c>
                  <a:txBody>
                    <a:bodyPr/>
                    <a:lstStyle/>
                    <a:p>
                      <a:pPr>
                        <a:lnSpc>
                          <a:spcPct val="100000"/>
                        </a:lnSpc>
                        <a:tabLst>
                          <a:tab pos="0" algn="l"/>
                        </a:tabLst>
                      </a:pPr>
                      <a:r>
                        <a:rPr lang="zh-CN" sz="1400" b="0" strike="noStrike" spc="-1">
                          <a:solidFill>
                            <a:srgbClr val="000000"/>
                          </a:solidFill>
                          <a:latin typeface="Arial"/>
                        </a:rPr>
                        <a:t>特定要素模型</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noFill/>
                  </a:tcPr>
                </a:tc>
              </a:tr>
              <a:tr h="352080">
                <a:tc>
                  <a:txBody>
                    <a:bodyPr/>
                    <a:lstStyle/>
                    <a:p>
                      <a:pPr>
                        <a:lnSpc>
                          <a:spcPct val="100000"/>
                        </a:lnSpc>
                        <a:tabLst>
                          <a:tab pos="0" algn="l"/>
                        </a:tabLst>
                      </a:pPr>
                      <a:r>
                        <a:rPr lang="en-US" sz="1400" b="0" strike="noStrike" spc="-1">
                          <a:solidFill>
                            <a:srgbClr val="000000"/>
                          </a:solidFill>
                          <a:latin typeface="Arial"/>
                        </a:rPr>
                        <a:t>2</a:t>
                      </a:r>
                      <a:endParaRPr lang="en-US" sz="1400" b="0" strike="noStrike" spc="-1">
                        <a:latin typeface="Arial"/>
                      </a:endParaRPr>
                    </a:p>
                  </a:txBody>
                  <a:tcPr>
                    <a:lnL w="12240">
                      <a:solidFill>
                        <a:srgbClr val="FFFFFF"/>
                      </a:solidFill>
                    </a:lnL>
                    <a:lnR w="12240">
                      <a:solidFill>
                        <a:srgbClr val="FFFFFF"/>
                      </a:solidFill>
                    </a:lnR>
                    <a:lnT w="38160">
                      <a:solidFill>
                        <a:srgbClr val="FFFFFF"/>
                      </a:solidFill>
                    </a:lnT>
                    <a:lnB w="12240">
                      <a:solidFill>
                        <a:srgbClr val="FFFFFF"/>
                      </a:solidFill>
                    </a:lnB>
                    <a:noFill/>
                  </a:tcPr>
                </a:tc>
                <a:tc>
                  <a:txBody>
                    <a:bodyPr/>
                    <a:lstStyle/>
                    <a:p>
                      <a:pPr>
                        <a:lnSpc>
                          <a:spcPct val="100000"/>
                        </a:lnSpc>
                        <a:tabLst>
                          <a:tab pos="0" algn="l"/>
                        </a:tabLst>
                      </a:pPr>
                      <a:r>
                        <a:rPr lang="zh-CN" sz="1400" b="0" strike="noStrike" spc="-1">
                          <a:solidFill>
                            <a:srgbClr val="000000"/>
                          </a:solidFill>
                          <a:latin typeface="Arial"/>
                        </a:rPr>
                        <a:t>工人所得</a:t>
                      </a:r>
                      <a:endParaRPr lang="en-US" sz="1400" b="0" strike="noStrike" spc="-1">
                        <a:latin typeface="Arial"/>
                      </a:endParaRPr>
                    </a:p>
                  </a:txBody>
                  <a:tcPr>
                    <a:lnL w="12240">
                      <a:solidFill>
                        <a:srgbClr val="FFFFFF"/>
                      </a:solidFill>
                    </a:lnL>
                    <a:lnR w="12240">
                      <a:solidFill>
                        <a:srgbClr val="FFFFFF"/>
                      </a:solidFill>
                    </a:lnR>
                    <a:lnT w="38160">
                      <a:solidFill>
                        <a:srgbClr val="FFFFFF"/>
                      </a:solidFill>
                    </a:lnT>
                    <a:lnB w="12240">
                      <a:solidFill>
                        <a:srgbClr val="FFFFFF"/>
                      </a:solidFill>
                    </a:lnB>
                    <a:noFill/>
                  </a:tcPr>
                </a:tc>
              </a:tr>
              <a:tr h="371880">
                <a:tc>
                  <a:txBody>
                    <a:bodyPr/>
                    <a:lstStyle/>
                    <a:p>
                      <a:pPr>
                        <a:lnSpc>
                          <a:spcPct val="100000"/>
                        </a:lnSpc>
                        <a:tabLst>
                          <a:tab pos="0" algn="l"/>
                        </a:tabLst>
                      </a:pPr>
                      <a:r>
                        <a:rPr lang="en-US" sz="1400" b="0" strike="noStrike" spc="-1">
                          <a:solidFill>
                            <a:srgbClr val="000000"/>
                          </a:solidFill>
                          <a:latin typeface="Arial"/>
                        </a:rPr>
                        <a:t>3</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noFill/>
                  </a:tcPr>
                </a:tc>
                <a:tc>
                  <a:txBody>
                    <a:bodyPr/>
                    <a:lstStyle/>
                    <a:p>
                      <a:pPr>
                        <a:lnSpc>
                          <a:spcPct val="100000"/>
                        </a:lnSpc>
                        <a:tabLst>
                          <a:tab pos="0" algn="l"/>
                        </a:tabLst>
                      </a:pPr>
                      <a:r>
                        <a:rPr lang="zh-CN" sz="1400" b="0" strike="noStrike" spc="-1">
                          <a:solidFill>
                            <a:srgbClr val="000000"/>
                          </a:solidFill>
                          <a:latin typeface="Arial"/>
                        </a:rPr>
                        <a:t>资本和土地所得</a:t>
                      </a:r>
                      <a:endParaRPr lang="en-US" sz="14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no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wipe(left)">
                                      <p:cBhvr additive="repl">
                                        <p:cTn id="7" dur="500"/>
                                        <p:tgtEl>
                                          <p:spTgt spid="9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7"/>
                                        </p:tgtEl>
                                        <p:attrNameLst>
                                          <p:attrName>style.visibility</p:attrName>
                                        </p:attrNameLst>
                                      </p:cBhvr>
                                      <p:to>
                                        <p:strVal val="visible"/>
                                      </p:to>
                                    </p:set>
                                    <p:animEffect transition="in" filter="wipe(up)">
                                      <p:cBhvr additive="repl">
                                        <p:cTn id="11" dur="500"/>
                                        <p:tgtEl>
                                          <p:spTgt spid="97"/>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02"/>
                                        </p:tgtEl>
                                        <p:attrNameLst>
                                          <p:attrName>style.visibility</p:attrName>
                                        </p:attrNameLst>
                                      </p:cBhvr>
                                      <p:to>
                                        <p:strVal val="visible"/>
                                      </p:to>
                                    </p:set>
                                    <p:animEffect transition="in" filter="wipe(up)">
                                      <p:cBhvr additive="repl">
                                        <p:cTn id="15" dur="500"/>
                                        <p:tgtEl>
                                          <p:spTgt spid="10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96">
                                            <p:txEl>
                                              <p:pRg st="0" end="0"/>
                                            </p:txEl>
                                          </p:spTgt>
                                        </p:tgtEl>
                                        <p:attrNameLst>
                                          <p:attrName>style.visibility</p:attrName>
                                        </p:attrNameLst>
                                      </p:cBhvr>
                                      <p:to>
                                        <p:strVal val="visible"/>
                                      </p:to>
                                    </p:set>
                                    <p:animEffect transition="in" filter="wipe(left)">
                                      <p:cBhvr additive="repl">
                                        <p:cTn id="19" dur="500"/>
                                        <p:tgtEl>
                                          <p:spTgt spid="96">
                                            <p:txEl>
                                              <p:pRg st="0" end="0"/>
                                            </p:txEl>
                                          </p:spTgt>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03"/>
                                        </p:tgtEl>
                                        <p:attrNameLst>
                                          <p:attrName>style.visibility</p:attrName>
                                        </p:attrNameLst>
                                      </p:cBhvr>
                                      <p:to>
                                        <p:strVal val="visible"/>
                                      </p:to>
                                    </p:set>
                                    <p:animEffect transition="in" filter="wipe(left)">
                                      <p:cBhvr additive="repl">
                                        <p:cTn id="23" dur="500"/>
                                        <p:tgtEl>
                                          <p:spTgt spid="103"/>
                                        </p:tgtEl>
                                      </p:cBhvr>
                                    </p:animEffect>
                                  </p:childTnLst>
                                </p:cTn>
                              </p:par>
                            </p:childTnLst>
                          </p:cTn>
                        </p:par>
                        <p:par>
                          <p:cTn id="24" fill="hold">
                            <p:stCondLst>
                              <p:cond delay="2500"/>
                            </p:stCondLst>
                            <p:childTnLst>
                              <p:par>
                                <p:cTn id="25" presetID="22" presetClass="entr" presetSubtype="1" fill="hold" nodeType="after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wipe(up)">
                                      <p:cBhvr additive="repl">
                                        <p:cTn id="27" dur="5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6" name="Picture 2"/>
          <p:cNvPicPr/>
          <p:nvPr/>
        </p:nvPicPr>
        <p:blipFill>
          <a:blip r:embed="rId2"/>
          <a:stretch/>
        </p:blipFill>
        <p:spPr>
          <a:xfrm>
            <a:off x="234000" y="739800"/>
            <a:ext cx="8692830" cy="4380840"/>
          </a:xfrm>
          <a:prstGeom prst="rect">
            <a:avLst/>
          </a:prstGeom>
          <a:ln w="9525">
            <a:noFill/>
          </a:ln>
        </p:spPr>
      </p:pic>
      <p:sp>
        <p:nvSpPr>
          <p:cNvPr id="157" name="CustomShape 1"/>
          <p:cNvSpPr/>
          <p:nvPr/>
        </p:nvSpPr>
        <p:spPr>
          <a:xfrm>
            <a:off x="271440" y="172080"/>
            <a:ext cx="7351200" cy="4561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79"/>
              </a:spcBef>
            </a:pPr>
            <a:r>
              <a:rPr lang="zh-CN" sz="2400" b="1" strike="noStrike" spc="-1">
                <a:solidFill>
                  <a:srgbClr val="356A41"/>
                </a:solidFill>
                <a:latin typeface="Arial"/>
              </a:rPr>
              <a:t>贸易的总量所得</a:t>
            </a:r>
            <a:endParaRPr lang="en-US" sz="2400" b="0" strike="noStrike" spc="-1">
              <a:latin typeface="Arial"/>
            </a:endParaRPr>
          </a:p>
        </p:txBody>
      </p:sp>
      <p:sp>
        <p:nvSpPr>
          <p:cNvPr id="158" name="CustomShape 2"/>
          <p:cNvSpPr/>
          <p:nvPr/>
        </p:nvSpPr>
        <p:spPr>
          <a:xfrm>
            <a:off x="577260" y="5317200"/>
            <a:ext cx="8132400" cy="124884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241"/>
              </a:spcBef>
              <a:spcAft>
                <a:spcPts val="241"/>
              </a:spcAft>
            </a:pPr>
            <a:r>
              <a:rPr lang="zh-CN" sz="2400" b="0" strike="noStrike" spc="-1" dirty="0">
                <a:solidFill>
                  <a:srgbClr val="000000"/>
                </a:solidFill>
                <a:latin typeface="Arial"/>
              </a:rPr>
              <a:t>相对价格上涨的产品出口</a:t>
            </a:r>
            <a:r>
              <a:rPr lang="en-US" sz="2400" b="0" strike="noStrike" spc="-1" dirty="0">
                <a:solidFill>
                  <a:srgbClr val="000000"/>
                </a:solidFill>
                <a:latin typeface="Arial"/>
              </a:rPr>
              <a:t>(</a:t>
            </a:r>
            <a:r>
              <a:rPr lang="zh-CN" sz="2400" b="0" strike="noStrike" spc="-1" dirty="0">
                <a:solidFill>
                  <a:srgbClr val="000000"/>
                </a:solidFill>
                <a:latin typeface="Arial"/>
              </a:rPr>
              <a:t>制造业，母国</a:t>
            </a:r>
            <a:r>
              <a:rPr lang="en-US" sz="2400" b="0" strike="noStrike" spc="-1" dirty="0">
                <a:solidFill>
                  <a:srgbClr val="000000"/>
                </a:solidFill>
                <a:latin typeface="Arial"/>
              </a:rPr>
              <a:t>)</a:t>
            </a:r>
            <a:r>
              <a:rPr lang="zh-CN" sz="2400" b="0" strike="noStrike" spc="-1" dirty="0">
                <a:solidFill>
                  <a:srgbClr val="000000"/>
                </a:solidFill>
                <a:latin typeface="Arial"/>
              </a:rPr>
              <a:t>，而反之，相对价格下降的产品进口</a:t>
            </a:r>
            <a:r>
              <a:rPr lang="en-US" sz="2400" b="0" strike="noStrike" spc="-1" dirty="0">
                <a:solidFill>
                  <a:srgbClr val="000000"/>
                </a:solidFill>
                <a:latin typeface="Arial"/>
              </a:rPr>
              <a:t>(</a:t>
            </a:r>
            <a:r>
              <a:rPr lang="zh-CN" sz="2400" b="0" strike="noStrike" spc="-1" dirty="0">
                <a:solidFill>
                  <a:srgbClr val="000000"/>
                </a:solidFill>
                <a:latin typeface="Arial"/>
              </a:rPr>
              <a:t>农业，母国</a:t>
            </a:r>
            <a:r>
              <a:rPr lang="en-US" sz="2400" b="0" strike="noStrike" spc="-1" dirty="0">
                <a:solidFill>
                  <a:srgbClr val="000000"/>
                </a:solidFill>
                <a:latin typeface="Arial"/>
              </a:rPr>
              <a:t>);</a:t>
            </a:r>
            <a:endParaRPr lang="en-US" sz="2400" b="0" strike="noStrike" spc="-1" dirty="0">
              <a:latin typeface="Arial"/>
            </a:endParaRPr>
          </a:p>
          <a:p>
            <a:pPr>
              <a:lnSpc>
                <a:spcPct val="100000"/>
              </a:lnSpc>
              <a:spcBef>
                <a:spcPts val="241"/>
              </a:spcBef>
              <a:spcAft>
                <a:spcPts val="241"/>
              </a:spcAft>
            </a:pPr>
            <a:r>
              <a:rPr lang="zh-CN" sz="2400" b="0" strike="noStrike" spc="-1" dirty="0">
                <a:solidFill>
                  <a:srgbClr val="000000"/>
                </a:solidFill>
                <a:latin typeface="Arial"/>
              </a:rPr>
              <a:t>为此，母国的贸易条件得以改善。 </a:t>
            </a:r>
            <a:endParaRPr lang="en-US" sz="2400" b="0" strike="noStrike" spc="-1" dirty="0">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wipe(left)">
                                      <p:cBhvr additive="repl">
                                        <p:cTn id="7" dur="500"/>
                                        <p:tgtEl>
                                          <p:spTgt spid="15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8">
                                            <p:txEl>
                                              <p:pRg st="0" end="0"/>
                                            </p:txEl>
                                          </p:spTgt>
                                        </p:tgtEl>
                                        <p:attrNameLst>
                                          <p:attrName>style.visibility</p:attrName>
                                        </p:attrNameLst>
                                      </p:cBhvr>
                                      <p:to>
                                        <p:strVal val="visible"/>
                                      </p:to>
                                    </p:set>
                                    <p:animEffect transition="in" filter="wipe(left)">
                                      <p:cBhvr additive="repl">
                                        <p:cTn id="11" dur="500"/>
                                        <p:tgtEl>
                                          <p:spTgt spid="158">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8">
                                            <p:txEl>
                                              <p:pRg st="1" end="1"/>
                                            </p:txEl>
                                          </p:spTgt>
                                        </p:tgtEl>
                                        <p:attrNameLst>
                                          <p:attrName>style.visibility</p:attrName>
                                        </p:attrNameLst>
                                      </p:cBhvr>
                                      <p:to>
                                        <p:strVal val="visible"/>
                                      </p:to>
                                    </p:set>
                                    <p:animEffect transition="in" filter="wipe(left)">
                                      <p:cBhvr additive="repl">
                                        <p:cTn id="15" dur="500"/>
                                        <p:tgtEl>
                                          <p:spTgt spid="1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TextShape 1"/>
          <p:cNvSpPr txBox="1"/>
          <p:nvPr/>
        </p:nvSpPr>
        <p:spPr>
          <a:xfrm>
            <a:off x="457200" y="274680"/>
            <a:ext cx="8229240" cy="1142640"/>
          </a:xfrm>
          <a:prstGeom prst="rect">
            <a:avLst/>
          </a:prstGeom>
          <a:noFill/>
          <a:ln w="0">
            <a:noFill/>
          </a:ln>
        </p:spPr>
        <p:txBody>
          <a:bodyPr anchor="ctr">
            <a:noAutofit/>
          </a:bodyPr>
          <a:lstStyle/>
          <a:p>
            <a:pPr algn="ctr">
              <a:lnSpc>
                <a:spcPct val="100000"/>
              </a:lnSpc>
            </a:pPr>
            <a:r>
              <a:rPr lang="en-US" sz="4400" b="0" strike="noStrike" spc="-1">
                <a:solidFill>
                  <a:srgbClr val="000000"/>
                </a:solidFill>
                <a:latin typeface="Calibri"/>
              </a:rPr>
              <a:t> </a:t>
            </a:r>
            <a:endParaRPr lang="en-US" sz="4400" b="0" strike="noStrike" spc="-1">
              <a:solidFill>
                <a:srgbClr val="000000"/>
              </a:solidFill>
              <a:latin typeface="Arial"/>
            </a:endParaRPr>
          </a:p>
        </p:txBody>
      </p:sp>
      <p:sp>
        <p:nvSpPr>
          <p:cNvPr id="160" name="TextShape 2"/>
          <p:cNvSpPr txBox="1"/>
          <p:nvPr/>
        </p:nvSpPr>
        <p:spPr>
          <a:xfrm>
            <a:off x="457200" y="1600200"/>
            <a:ext cx="4038120" cy="4525560"/>
          </a:xfrm>
          <a:prstGeom prst="rect">
            <a:avLst/>
          </a:prstGeom>
          <a:noFill/>
          <a:ln w="0">
            <a:noFill/>
          </a:ln>
        </p:spPr>
        <p:txBody>
          <a:bodyPr>
            <a:noAutofit/>
          </a:bodyPr>
          <a:lstStyle/>
          <a:p>
            <a:endParaRPr lang="en-US" sz="3200" b="0" strike="noStrike" spc="-1">
              <a:solidFill>
                <a:srgbClr val="000000"/>
              </a:solidFill>
              <a:latin typeface="Calibri"/>
            </a:endParaRPr>
          </a:p>
        </p:txBody>
      </p:sp>
      <p:sp>
        <p:nvSpPr>
          <p:cNvPr id="161" name="TextShape 3"/>
          <p:cNvSpPr txBox="1"/>
          <p:nvPr/>
        </p:nvSpPr>
        <p:spPr>
          <a:xfrm>
            <a:off x="4648320" y="1600200"/>
            <a:ext cx="4038120" cy="4525560"/>
          </a:xfrm>
          <a:prstGeom prst="rect">
            <a:avLst/>
          </a:prstGeom>
          <a:noFill/>
          <a:ln w="0">
            <a:noFill/>
          </a:ln>
        </p:spPr>
        <p:txBody>
          <a:bodyPr>
            <a:noAutofit/>
          </a:bodyPr>
          <a:lstStyle/>
          <a:p>
            <a:endParaRPr lang="en-US" sz="3200" b="0" strike="noStrike" spc="-1">
              <a:solidFill>
                <a:srgbClr val="000000"/>
              </a:solidFill>
              <a:latin typeface="Calibri"/>
            </a:endParaRPr>
          </a:p>
        </p:txBody>
      </p:sp>
      <p:pic>
        <p:nvPicPr>
          <p:cNvPr id="162" name="Picture 4"/>
          <p:cNvPicPr/>
          <p:nvPr/>
        </p:nvPicPr>
        <p:blipFill>
          <a:blip r:embed="rId2"/>
          <a:stretch/>
        </p:blipFill>
        <p:spPr>
          <a:xfrm>
            <a:off x="144360" y="144360"/>
            <a:ext cx="8775720" cy="635184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extShape 1"/>
          <p:cNvSpPr txBox="1"/>
          <p:nvPr/>
        </p:nvSpPr>
        <p:spPr>
          <a:xfrm>
            <a:off x="457200" y="274680"/>
            <a:ext cx="8229240" cy="681840"/>
          </a:xfrm>
          <a:prstGeom prst="rect">
            <a:avLst/>
          </a:prstGeom>
          <a:noFill/>
          <a:ln w="0">
            <a:noFill/>
          </a:ln>
        </p:spPr>
        <p:txBody>
          <a:bodyPr anchor="ctr">
            <a:normAutofit fontScale="91000" lnSpcReduction="10000"/>
          </a:bodyPr>
          <a:lstStyle/>
          <a:p>
            <a:pPr algn="ctr">
              <a:lnSpc>
                <a:spcPct val="100000"/>
              </a:lnSpc>
            </a:pPr>
            <a:r>
              <a:rPr lang="en-US" sz="4400" b="0" strike="noStrike" spc="-1">
                <a:solidFill>
                  <a:srgbClr val="69134B"/>
                </a:solidFill>
                <a:latin typeface="Calibri"/>
              </a:rPr>
              <a:t>2  </a:t>
            </a:r>
            <a:r>
              <a:rPr lang="zh-CN" sz="4400" b="0" strike="noStrike" spc="-1">
                <a:solidFill>
                  <a:srgbClr val="69134B"/>
                </a:solidFill>
                <a:latin typeface="Calibri"/>
              </a:rPr>
              <a:t>劳动所得</a:t>
            </a:r>
            <a:endParaRPr lang="en-US" sz="4400" b="0" strike="noStrike" spc="-1">
              <a:solidFill>
                <a:srgbClr val="000000"/>
              </a:solidFill>
              <a:latin typeface="Arial"/>
            </a:endParaRPr>
          </a:p>
        </p:txBody>
      </p:sp>
      <p:sp>
        <p:nvSpPr>
          <p:cNvPr id="164" name="TextShape 2"/>
          <p:cNvSpPr txBox="1"/>
          <p:nvPr/>
        </p:nvSpPr>
        <p:spPr>
          <a:xfrm>
            <a:off x="457200" y="1600200"/>
            <a:ext cx="4038120" cy="4525560"/>
          </a:xfrm>
          <a:prstGeom prst="rect">
            <a:avLst/>
          </a:prstGeom>
          <a:noFill/>
          <a:ln w="0">
            <a:noFill/>
          </a:ln>
        </p:spPr>
        <p:txBody>
          <a:bodyPr>
            <a:noAutofit/>
          </a:bodyPr>
          <a:lstStyle/>
          <a:p>
            <a:endParaRPr lang="en-US" sz="3200" b="0" strike="noStrike" spc="-1">
              <a:solidFill>
                <a:srgbClr val="000000"/>
              </a:solidFill>
              <a:latin typeface="Calibri"/>
            </a:endParaRPr>
          </a:p>
        </p:txBody>
      </p:sp>
      <p:sp>
        <p:nvSpPr>
          <p:cNvPr id="165" name="TextShape 3"/>
          <p:cNvSpPr txBox="1"/>
          <p:nvPr/>
        </p:nvSpPr>
        <p:spPr>
          <a:xfrm>
            <a:off x="4648320" y="1600200"/>
            <a:ext cx="4038120" cy="4525560"/>
          </a:xfrm>
          <a:prstGeom prst="rect">
            <a:avLst/>
          </a:prstGeom>
          <a:noFill/>
          <a:ln w="0">
            <a:noFill/>
          </a:ln>
        </p:spPr>
        <p:txBody>
          <a:bodyPr>
            <a:noAutofit/>
          </a:bodyPr>
          <a:lstStyle/>
          <a:p>
            <a:endParaRPr lang="en-US" sz="3200" b="0" strike="noStrike" spc="-1">
              <a:solidFill>
                <a:srgbClr val="000000"/>
              </a:solidFill>
              <a:latin typeface="Calibri"/>
            </a:endParaRPr>
          </a:p>
        </p:txBody>
      </p:sp>
      <p:pic>
        <p:nvPicPr>
          <p:cNvPr id="166" name="Picture 2"/>
          <p:cNvPicPr/>
          <p:nvPr/>
        </p:nvPicPr>
        <p:blipFill>
          <a:blip r:embed="rId2"/>
          <a:stretch/>
        </p:blipFill>
        <p:spPr>
          <a:xfrm>
            <a:off x="314640" y="1058760"/>
            <a:ext cx="8573760" cy="1042560"/>
          </a:xfrm>
          <a:prstGeom prst="rect">
            <a:avLst/>
          </a:prstGeom>
          <a:ln w="9525">
            <a:noFill/>
          </a:ln>
        </p:spPr>
      </p:pic>
      <p:pic>
        <p:nvPicPr>
          <p:cNvPr id="167" name="Picture 3"/>
          <p:cNvPicPr/>
          <p:nvPr/>
        </p:nvPicPr>
        <p:blipFill>
          <a:blip r:embed="rId3"/>
          <a:stretch/>
        </p:blipFill>
        <p:spPr>
          <a:xfrm>
            <a:off x="218880" y="2079720"/>
            <a:ext cx="8573760" cy="4427280"/>
          </a:xfrm>
          <a:prstGeom prst="rect">
            <a:avLst/>
          </a:prstGeom>
          <a:ln w="9525">
            <a:noFill/>
          </a:ln>
        </p:spPr>
      </p:pic>
      <p:pic>
        <p:nvPicPr>
          <p:cNvPr id="168" name="Picture 4"/>
          <p:cNvPicPr/>
          <p:nvPr/>
        </p:nvPicPr>
        <p:blipFill>
          <a:blip r:embed="rId4"/>
          <a:stretch/>
        </p:blipFill>
        <p:spPr>
          <a:xfrm>
            <a:off x="256320" y="6411600"/>
            <a:ext cx="7303320" cy="446040"/>
          </a:xfrm>
          <a:prstGeom prst="rect">
            <a:avLst/>
          </a:prstGeom>
          <a:ln w="9525">
            <a:noFill/>
          </a:ln>
        </p:spPr>
      </p:pic>
      <p:sp>
        <p:nvSpPr>
          <p:cNvPr id="169" name="CustomShape 4"/>
          <p:cNvSpPr/>
          <p:nvPr/>
        </p:nvSpPr>
        <p:spPr>
          <a:xfrm>
            <a:off x="7634160" y="6411600"/>
            <a:ext cx="1126800" cy="303480"/>
          </a:xfrm>
          <a:prstGeom prst="rect">
            <a:avLst/>
          </a:prstGeom>
          <a:gradFill rotWithShape="0">
            <a:gsLst>
              <a:gs pos="0">
                <a:srgbClr val="9C2F2C"/>
              </a:gs>
              <a:gs pos="100000">
                <a:srgbClr val="CB3D39"/>
              </a:gs>
            </a:gsLst>
            <a:lin ang="16200000"/>
          </a:gradFill>
          <a:ln>
            <a:solidFill>
              <a:srgbClr val="BE4B48"/>
            </a:solidFill>
            <a:round/>
          </a:ln>
          <a:effectLst>
            <a:outerShdw blurRad="40000" dist="23040" dir="5400000" rotWithShape="0">
              <a:srgbClr val="000000">
                <a:alpha val="35000"/>
              </a:srgbClr>
            </a:outerShdw>
          </a:effectLst>
        </p:spPr>
        <p:style>
          <a:lnRef idx="1">
            <a:schemeClr val="accent2"/>
          </a:lnRef>
          <a:fillRef idx="3">
            <a:schemeClr val="accent2"/>
          </a:fillRef>
          <a:effectRef idx="2">
            <a:schemeClr val="accent2"/>
          </a:effectRef>
          <a:fontRef idx="minor"/>
        </p:style>
        <p:txBody>
          <a:bodyPr lIns="90000" tIns="45000" rIns="90000" bIns="45000">
            <a:spAutoFit/>
          </a:bodyPr>
          <a:lstStyle/>
          <a:p>
            <a:pPr>
              <a:lnSpc>
                <a:spcPct val="100000"/>
              </a:lnSpc>
            </a:pPr>
            <a:r>
              <a:rPr lang="zh-CN" sz="1400" b="1" strike="noStrike" spc="-1">
                <a:solidFill>
                  <a:srgbClr val="FFFFFF"/>
                </a:solidFill>
                <a:latin typeface="Calibri"/>
              </a:rPr>
              <a:t>国庆加班</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566640" y="631800"/>
            <a:ext cx="7351200" cy="4561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79"/>
              </a:spcBef>
            </a:pPr>
            <a:r>
              <a:rPr lang="zh-CN" sz="2400" b="1" strike="noStrike" spc="-1">
                <a:solidFill>
                  <a:srgbClr val="356A41"/>
                </a:solidFill>
                <a:latin typeface="Arial"/>
              </a:rPr>
              <a:t>工资决定</a:t>
            </a:r>
            <a:endParaRPr lang="en-US" sz="2400" b="0" strike="noStrike" spc="-1">
              <a:latin typeface="Arial"/>
            </a:endParaRPr>
          </a:p>
        </p:txBody>
      </p:sp>
      <p:grpSp>
        <p:nvGrpSpPr>
          <p:cNvPr id="171" name="Group 2"/>
          <p:cNvGrpSpPr/>
          <p:nvPr/>
        </p:nvGrpSpPr>
        <p:grpSpPr>
          <a:xfrm>
            <a:off x="533520" y="1082520"/>
            <a:ext cx="8496000" cy="5230440"/>
            <a:chOff x="533520" y="1082520"/>
            <a:chExt cx="8496000" cy="5230440"/>
          </a:xfrm>
        </p:grpSpPr>
        <p:sp>
          <p:nvSpPr>
            <p:cNvPr id="172" name="CustomShape 3"/>
            <p:cNvSpPr/>
            <p:nvPr/>
          </p:nvSpPr>
          <p:spPr>
            <a:xfrm>
              <a:off x="533520" y="1082520"/>
              <a:ext cx="8496000" cy="5230440"/>
            </a:xfrm>
            <a:prstGeom prst="rect">
              <a:avLst/>
            </a:prstGeom>
            <a:solidFill>
              <a:srgbClr val="FAECCE"/>
            </a:solidFill>
            <a:ln w="38100">
              <a:solidFill>
                <a:srgbClr val="CBBEB7"/>
              </a:solidFill>
              <a:round/>
            </a:ln>
          </p:spPr>
          <p:style>
            <a:lnRef idx="0">
              <a:scrgbClr r="0" g="0" b="0"/>
            </a:lnRef>
            <a:fillRef idx="0">
              <a:scrgbClr r="0" g="0" b="0"/>
            </a:fillRef>
            <a:effectRef idx="0">
              <a:scrgbClr r="0" g="0" b="0"/>
            </a:effectRef>
            <a:fontRef idx="minor"/>
          </p:style>
        </p:sp>
        <p:sp>
          <p:nvSpPr>
            <p:cNvPr id="173" name="CustomShape 4"/>
            <p:cNvSpPr/>
            <p:nvPr/>
          </p:nvSpPr>
          <p:spPr>
            <a:xfrm>
              <a:off x="549000" y="1106280"/>
              <a:ext cx="8459640" cy="319680"/>
            </a:xfrm>
            <a:prstGeom prst="rect">
              <a:avLst/>
            </a:prstGeom>
            <a:solidFill>
              <a:srgbClr val="E0D8D4"/>
            </a:solidFill>
            <a:ln w="9525">
              <a:noFill/>
            </a:ln>
          </p:spPr>
          <p:style>
            <a:lnRef idx="0">
              <a:scrgbClr r="0" g="0" b="0"/>
            </a:lnRef>
            <a:fillRef idx="0">
              <a:scrgbClr r="0" g="0" b="0"/>
            </a:fillRef>
            <a:effectRef idx="0">
              <a:scrgbClr r="0" g="0" b="0"/>
            </a:effectRef>
            <a:fontRef idx="minor"/>
          </p:style>
        </p:sp>
      </p:grpSp>
      <p:sp>
        <p:nvSpPr>
          <p:cNvPr id="174" name="CustomShape 5"/>
          <p:cNvSpPr/>
          <p:nvPr/>
        </p:nvSpPr>
        <p:spPr>
          <a:xfrm>
            <a:off x="552600" y="1103400"/>
            <a:ext cx="2204640" cy="281880"/>
          </a:xfrm>
          <a:prstGeom prst="rect">
            <a:avLst/>
          </a:prstGeom>
          <a:solidFill>
            <a:srgbClr val="E8F0D4"/>
          </a:solid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indent="-456840">
              <a:lnSpc>
                <a:spcPct val="90000"/>
              </a:lnSpc>
              <a:spcBef>
                <a:spcPts val="139"/>
              </a:spcBef>
              <a:spcAft>
                <a:spcPts val="139"/>
              </a:spcAft>
              <a:tabLst>
                <a:tab pos="0" algn="l"/>
              </a:tabLst>
            </a:pPr>
            <a:r>
              <a:rPr lang="en-US" sz="1400" b="1" strike="noStrike" spc="-1">
                <a:solidFill>
                  <a:srgbClr val="831951"/>
                </a:solidFill>
                <a:latin typeface="Arial"/>
              </a:rPr>
              <a:t>FIGURE</a:t>
            </a:r>
            <a:r>
              <a:rPr lang="en-US" sz="1400" b="1" strike="noStrike" spc="-1">
                <a:solidFill>
                  <a:srgbClr val="000000"/>
                </a:solidFill>
                <a:latin typeface="Arial"/>
              </a:rPr>
              <a:t> 3-4 (1 of 2)</a:t>
            </a:r>
            <a:endParaRPr lang="en-US" sz="1400" b="0" strike="noStrike" spc="-1">
              <a:latin typeface="Arial"/>
            </a:endParaRPr>
          </a:p>
        </p:txBody>
      </p:sp>
      <p:sp>
        <p:nvSpPr>
          <p:cNvPr id="175" name="CustomShape 6"/>
          <p:cNvSpPr/>
          <p:nvPr/>
        </p:nvSpPr>
        <p:spPr>
          <a:xfrm>
            <a:off x="566640" y="5425920"/>
            <a:ext cx="8462520" cy="36468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81"/>
              </a:spcBef>
              <a:spcAft>
                <a:spcPts val="181"/>
              </a:spcAft>
            </a:pPr>
            <a:r>
              <a:rPr lang="zh-CN" sz="1800" b="1" strike="noStrike" spc="-1">
                <a:solidFill>
                  <a:srgbClr val="000000"/>
                </a:solidFill>
                <a:latin typeface="Arial"/>
              </a:rPr>
              <a:t>制造业的劳动数量从左到右增长；农业的劳动数量从右到左增长</a:t>
            </a:r>
            <a:r>
              <a:rPr lang="en-US" sz="1600" b="1" strike="noStrike" spc="-1">
                <a:solidFill>
                  <a:srgbClr val="000000"/>
                </a:solidFill>
                <a:latin typeface="Arial"/>
              </a:rPr>
              <a:t> </a:t>
            </a:r>
            <a:endParaRPr lang="en-US" sz="1600" b="0" strike="noStrike" spc="-1">
              <a:latin typeface="Arial"/>
            </a:endParaRPr>
          </a:p>
        </p:txBody>
      </p:sp>
      <p:sp>
        <p:nvSpPr>
          <p:cNvPr id="176" name="CustomShape 7"/>
          <p:cNvSpPr/>
          <p:nvPr/>
        </p:nvSpPr>
        <p:spPr>
          <a:xfrm>
            <a:off x="1441440" y="1477800"/>
            <a:ext cx="6262200" cy="3947760"/>
          </a:xfrm>
          <a:prstGeom prst="rect">
            <a:avLst/>
          </a:prstGeom>
          <a:solidFill>
            <a:schemeClr val="bg1"/>
          </a:solidFill>
          <a:ln w="25400">
            <a:solidFill>
              <a:srgbClr val="D4D3D3"/>
            </a:solidFill>
            <a:round/>
          </a:ln>
        </p:spPr>
        <p:style>
          <a:lnRef idx="0">
            <a:scrgbClr r="0" g="0" b="0"/>
          </a:lnRef>
          <a:fillRef idx="0">
            <a:scrgbClr r="0" g="0" b="0"/>
          </a:fillRef>
          <a:effectRef idx="0">
            <a:scrgbClr r="0" g="0" b="0"/>
          </a:effectRef>
          <a:fontRef idx="minor"/>
        </p:style>
      </p:sp>
      <p:sp>
        <p:nvSpPr>
          <p:cNvPr id="177" name="TextShape 8"/>
          <p:cNvSpPr txBox="1"/>
          <p:nvPr/>
        </p:nvSpPr>
        <p:spPr>
          <a:xfrm>
            <a:off x="566640" y="0"/>
            <a:ext cx="8577000" cy="820440"/>
          </a:xfrm>
          <a:prstGeom prst="rect">
            <a:avLst/>
          </a:prstGeom>
          <a:noFill/>
          <a:ln w="0">
            <a:noFill/>
          </a:ln>
        </p:spPr>
        <p:txBody>
          <a:bodyPr anchor="ctr">
            <a:noAutofit/>
          </a:bodyPr>
          <a:lstStyle/>
          <a:p>
            <a:pPr algn="ctr">
              <a:lnSpc>
                <a:spcPct val="100000"/>
              </a:lnSpc>
            </a:pPr>
            <a:r>
              <a:rPr lang="en-US" sz="4400" b="0" strike="noStrike" spc="-1">
                <a:solidFill>
                  <a:srgbClr val="69134B"/>
                </a:solidFill>
                <a:latin typeface="Calibri"/>
              </a:rPr>
              <a:t>2  </a:t>
            </a:r>
            <a:r>
              <a:rPr lang="zh-CN" sz="4400" b="0" strike="noStrike" spc="-1">
                <a:solidFill>
                  <a:srgbClr val="69134B"/>
                </a:solidFill>
                <a:latin typeface="Calibri"/>
              </a:rPr>
              <a:t>劳动所得</a:t>
            </a:r>
            <a:endParaRPr lang="en-US" sz="4400" b="0" strike="noStrike" spc="-1">
              <a:solidFill>
                <a:srgbClr val="000000"/>
              </a:solidFill>
              <a:latin typeface="Arial"/>
            </a:endParaRPr>
          </a:p>
        </p:txBody>
      </p:sp>
      <p:pic>
        <p:nvPicPr>
          <p:cNvPr id="178" name="Picture 2"/>
          <p:cNvPicPr/>
          <p:nvPr/>
        </p:nvPicPr>
        <p:blipFill>
          <a:blip r:embed="rId3"/>
          <a:stretch/>
        </p:blipFill>
        <p:spPr>
          <a:xfrm>
            <a:off x="1379520" y="1492200"/>
            <a:ext cx="6324120" cy="3933360"/>
          </a:xfrm>
          <a:prstGeom prst="rect">
            <a:avLst/>
          </a:prstGeom>
          <a:ln w="9525">
            <a:noFill/>
          </a:ln>
        </p:spPr>
      </p:pic>
      <p:pic>
        <p:nvPicPr>
          <p:cNvPr id="179" name="Picture 4"/>
          <p:cNvPicPr/>
          <p:nvPr/>
        </p:nvPicPr>
        <p:blipFill>
          <a:blip r:embed="rId4"/>
          <a:stretch/>
        </p:blipFill>
        <p:spPr>
          <a:xfrm>
            <a:off x="1379520" y="1492200"/>
            <a:ext cx="6324120" cy="3933360"/>
          </a:xfrm>
          <a:prstGeom prst="rect">
            <a:avLst/>
          </a:prstGeom>
          <a:ln w="9525">
            <a:noFill/>
          </a:ln>
        </p:spPr>
      </p:pic>
      <p:pic>
        <p:nvPicPr>
          <p:cNvPr id="180" name="Picture 5"/>
          <p:cNvPicPr/>
          <p:nvPr/>
        </p:nvPicPr>
        <p:blipFill>
          <a:blip r:embed="rId5"/>
          <a:stretch/>
        </p:blipFill>
        <p:spPr>
          <a:xfrm>
            <a:off x="1379520" y="1492200"/>
            <a:ext cx="6324120" cy="3933360"/>
          </a:xfrm>
          <a:prstGeom prst="rect">
            <a:avLst/>
          </a:prstGeom>
          <a:ln w="9525">
            <a:noFill/>
          </a:ln>
        </p:spPr>
      </p:pic>
      <p:pic>
        <p:nvPicPr>
          <p:cNvPr id="181" name="Picture 6"/>
          <p:cNvPicPr/>
          <p:nvPr/>
        </p:nvPicPr>
        <p:blipFill>
          <a:blip r:embed="rId6"/>
          <a:stretch/>
        </p:blipFill>
        <p:spPr>
          <a:xfrm>
            <a:off x="1379520" y="1492200"/>
            <a:ext cx="6324120" cy="3933360"/>
          </a:xfrm>
          <a:prstGeom prst="rect">
            <a:avLst/>
          </a:prstGeom>
          <a:ln w="9525">
            <a:noFill/>
          </a:ln>
        </p:spPr>
      </p:pic>
      <p:pic>
        <p:nvPicPr>
          <p:cNvPr id="182" name="Picture 7"/>
          <p:cNvPicPr/>
          <p:nvPr/>
        </p:nvPicPr>
        <p:blipFill>
          <a:blip r:embed="rId7"/>
          <a:stretch/>
        </p:blipFill>
        <p:spPr>
          <a:xfrm>
            <a:off x="1379520" y="1492200"/>
            <a:ext cx="6324120" cy="3933360"/>
          </a:xfrm>
          <a:prstGeom prst="rect">
            <a:avLst/>
          </a:prstGeom>
          <a:ln w="9525">
            <a:noFill/>
          </a:ln>
        </p:spPr>
      </p:pic>
      <p:pic>
        <p:nvPicPr>
          <p:cNvPr id="183" name="Picture 8"/>
          <p:cNvPicPr/>
          <p:nvPr/>
        </p:nvPicPr>
        <p:blipFill>
          <a:blip r:embed="rId8"/>
          <a:stretch/>
        </p:blipFill>
        <p:spPr>
          <a:xfrm>
            <a:off x="1379520" y="1492200"/>
            <a:ext cx="6324120" cy="3933360"/>
          </a:xfrm>
          <a:prstGeom prst="rect">
            <a:avLst/>
          </a:prstGeom>
          <a:ln w="9525">
            <a:noFill/>
          </a:ln>
        </p:spPr>
      </p:pic>
      <p:sp>
        <p:nvSpPr>
          <p:cNvPr id="184" name="CustomShape 9"/>
          <p:cNvSpPr/>
          <p:nvPr/>
        </p:nvSpPr>
        <p:spPr>
          <a:xfrm>
            <a:off x="3062160" y="1060560"/>
            <a:ext cx="2887560" cy="303480"/>
          </a:xfrm>
          <a:prstGeom prst="rect">
            <a:avLst/>
          </a:prstGeom>
          <a:noFill/>
          <a:ln w="9525">
            <a:noFill/>
          </a:ln>
        </p:spPr>
        <p:style>
          <a:lnRef idx="0">
            <a:scrgbClr r="0" g="0" b="0"/>
          </a:lnRef>
          <a:fillRef idx="0">
            <a:scrgbClr r="0" g="0" b="0"/>
          </a:fillRef>
          <a:effectRef idx="0">
            <a:scrgbClr r="0" g="0" b="0"/>
          </a:effectRef>
          <a:fontRef idx="minor"/>
        </p:style>
        <p:txBody>
          <a:bodyPr wrap="none" lIns="90000" tIns="45000" rIns="90000" bIns="45000">
            <a:spAutoFit/>
          </a:bodyPr>
          <a:lstStyle/>
          <a:p>
            <a:pPr>
              <a:lnSpc>
                <a:spcPct val="100000"/>
              </a:lnSpc>
            </a:pPr>
            <a:r>
              <a:rPr lang="zh-CN" sz="1400" b="1" strike="noStrike" spc="-1">
                <a:solidFill>
                  <a:srgbClr val="8A3A6A"/>
                </a:solidFill>
                <a:latin typeface="Arial"/>
              </a:rPr>
              <a:t>劳动在制造业和农业之间的分配</a:t>
            </a:r>
            <a:r>
              <a:rPr lang="en-US" sz="1400" b="1" strike="noStrike" spc="-1">
                <a:solidFill>
                  <a:srgbClr val="8A3A6A"/>
                </a:solidFill>
                <a:latin typeface="Arial"/>
              </a:rPr>
              <a:t>re</a:t>
            </a:r>
            <a:endParaRPr lang="en-US" sz="1400" b="0" strike="noStrike" spc="-1">
              <a:latin typeface="Arial"/>
            </a:endParaRPr>
          </a:p>
        </p:txBody>
      </p:sp>
      <p:sp>
        <p:nvSpPr>
          <p:cNvPr id="2" name="文本框 1"/>
          <p:cNvSpPr txBox="1"/>
          <p:nvPr/>
        </p:nvSpPr>
        <p:spPr>
          <a:xfrm>
            <a:off x="1654920" y="4429125"/>
            <a:ext cx="523875" cy="369332"/>
          </a:xfrm>
          <a:prstGeom prst="rect">
            <a:avLst/>
          </a:prstGeom>
          <a:noFill/>
        </p:spPr>
        <p:txBody>
          <a:bodyPr wrap="square" rtlCol="0">
            <a:spAutoFit/>
          </a:bodyPr>
          <a:lstStyle/>
          <a:p>
            <a:r>
              <a:rPr lang="en-US" altLang="zh-CN" dirty="0" smtClean="0"/>
              <a:t>0</a:t>
            </a:r>
            <a:r>
              <a:rPr lang="en-US" altLang="zh-CN" baseline="-25000" dirty="0" smtClean="0"/>
              <a:t>M</a:t>
            </a:r>
            <a:endParaRPr lang="zh-CN" altLang="en-US" baseline="-25000" dirty="0"/>
          </a:p>
        </p:txBody>
      </p:sp>
      <p:sp>
        <p:nvSpPr>
          <p:cNvPr id="3" name="文本框 2"/>
          <p:cNvSpPr txBox="1"/>
          <p:nvPr/>
        </p:nvSpPr>
        <p:spPr>
          <a:xfrm>
            <a:off x="6381750" y="4429125"/>
            <a:ext cx="571500" cy="369332"/>
          </a:xfrm>
          <a:prstGeom prst="rect">
            <a:avLst/>
          </a:prstGeom>
          <a:noFill/>
        </p:spPr>
        <p:txBody>
          <a:bodyPr wrap="square" rtlCol="0">
            <a:spAutoFit/>
          </a:bodyPr>
          <a:lstStyle/>
          <a:p>
            <a:r>
              <a:rPr lang="en-US" altLang="zh-CN" dirty="0" smtClean="0"/>
              <a:t>0</a:t>
            </a:r>
            <a:r>
              <a:rPr lang="en-US" altLang="zh-CN" baseline="-25000" dirty="0" smtClean="0"/>
              <a:t>A</a:t>
            </a:r>
            <a:endParaRPr lang="zh-CN" altLang="en-US" baseline="-25000"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7"/>
                                        </p:tgtEl>
                                        <p:attrNameLst>
                                          <p:attrName>style.visibility</p:attrName>
                                        </p:attrNameLst>
                                      </p:cBhvr>
                                      <p:to>
                                        <p:strVal val="visible"/>
                                      </p:to>
                                    </p:set>
                                    <p:animEffect transition="in" filter="wipe(left)">
                                      <p:cBhvr additive="repl">
                                        <p:cTn id="7" dur="500"/>
                                        <p:tgtEl>
                                          <p:spTgt spid="17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70"/>
                                        </p:tgtEl>
                                        <p:attrNameLst>
                                          <p:attrName>style.visibility</p:attrName>
                                        </p:attrNameLst>
                                      </p:cBhvr>
                                      <p:to>
                                        <p:strVal val="visible"/>
                                      </p:to>
                                    </p:set>
                                    <p:animEffect transition="in" filter="wipe(left)">
                                      <p:cBhvr additive="repl">
                                        <p:cTn id="11" dur="500"/>
                                        <p:tgtEl>
                                          <p:spTgt spid="170"/>
                                        </p:tgtEl>
                                      </p:cBhvr>
                                    </p:animEffect>
                                  </p:childTnLst>
                                </p:cTn>
                              </p:par>
                            </p:childTnLst>
                          </p:cTn>
                        </p:par>
                        <p:par>
                          <p:cTn id="12" fill="hold">
                            <p:stCondLst>
                              <p:cond delay="1000"/>
                            </p:stCondLst>
                            <p:childTnLst>
                              <p:par>
                                <p:cTn id="13" presetID="29" presetClass="entr" fill="hold" nodeType="afterEffect">
                                  <p:stCondLst>
                                    <p:cond delay="0"/>
                                  </p:stCondLst>
                                  <p:childTnLst>
                                    <p:set>
                                      <p:cBhvr>
                                        <p:cTn id="14" dur="1" fill="hold">
                                          <p:stCondLst>
                                            <p:cond delay="0"/>
                                          </p:stCondLst>
                                        </p:cTn>
                                        <p:tgtEl>
                                          <p:spTgt spid="171"/>
                                        </p:tgtEl>
                                        <p:attrNameLst>
                                          <p:attrName>style.visibility</p:attrName>
                                        </p:attrNameLst>
                                      </p:cBhvr>
                                      <p:to>
                                        <p:strVal val="visible"/>
                                      </p:to>
                                    </p:set>
                                    <p:anim calcmode="lin" valueType="num">
                                      <p:cBhvr additive="repl">
                                        <p:cTn id="15" dur="500" fill="hold"/>
                                        <p:tgtEl>
                                          <p:spTgt spid="171"/>
                                        </p:tgtEl>
                                        <p:attrNameLst>
                                          <p:attrName>ppt_x</p:attrName>
                                        </p:attrNameLst>
                                      </p:cBhvr>
                                      <p:tavLst>
                                        <p:tav tm="0">
                                          <p:val>
                                            <p:strVal val="#ppt_x-.2"/>
                                          </p:val>
                                        </p:tav>
                                        <p:tav tm="100000">
                                          <p:val>
                                            <p:strVal val="#ppt_x"/>
                                          </p:val>
                                        </p:tav>
                                      </p:tavLst>
                                    </p:anim>
                                    <p:anim calcmode="lin" valueType="num">
                                      <p:cBhvr additive="repl">
                                        <p:cTn id="16" dur="500" fill="hold"/>
                                        <p:tgtEl>
                                          <p:spTgt spid="171"/>
                                        </p:tgtEl>
                                        <p:attrNameLst>
                                          <p:attrName>ppt_y</p:attrName>
                                        </p:attrNameLst>
                                      </p:cBhvr>
                                      <p:tavLst>
                                        <p:tav tm="0">
                                          <p:val>
                                            <p:strVal val="#ppt_y"/>
                                          </p:val>
                                        </p:tav>
                                        <p:tav tm="100000">
                                          <p:val>
                                            <p:strVal val="#ppt_y"/>
                                          </p:val>
                                        </p:tav>
                                      </p:tavLst>
                                    </p:anim>
                                    <p:animEffect transition="in" filter="wipe(right)">
                                      <p:cBhvr additive="repl">
                                        <p:cTn id="17" dur="500"/>
                                        <p:tgtEl>
                                          <p:spTgt spid="171"/>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74"/>
                                        </p:tgtEl>
                                        <p:attrNameLst>
                                          <p:attrName>style.visibility</p:attrName>
                                        </p:attrNameLst>
                                      </p:cBhvr>
                                      <p:to>
                                        <p:strVal val="visible"/>
                                      </p:to>
                                    </p:set>
                                    <p:animEffect transition="in" filter="wipe(left)">
                                      <p:cBhvr additive="repl">
                                        <p:cTn id="21" dur="500"/>
                                        <p:tgtEl>
                                          <p:spTgt spid="174"/>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176"/>
                                        </p:tgtEl>
                                        <p:attrNameLst>
                                          <p:attrName>style.visibility</p:attrName>
                                        </p:attrNameLst>
                                      </p:cBhvr>
                                      <p:to>
                                        <p:strVal val="visible"/>
                                      </p:to>
                                    </p:set>
                                    <p:animEffect transition="in" filter="wipe(left)">
                                      <p:cBhvr additive="repl">
                                        <p:cTn id="25" dur="500"/>
                                        <p:tgtEl>
                                          <p:spTgt spid="176"/>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75">
                                            <p:txEl>
                                              <p:pRg st="0" end="0"/>
                                            </p:txEl>
                                          </p:spTgt>
                                        </p:tgtEl>
                                        <p:attrNameLst>
                                          <p:attrName>style.visibility</p:attrName>
                                        </p:attrNameLst>
                                      </p:cBhvr>
                                      <p:to>
                                        <p:strVal val="visible"/>
                                      </p:to>
                                    </p:set>
                                    <p:animEffect transition="in" filter="wipe(left)">
                                      <p:cBhvr additive="repl">
                                        <p:cTn id="29" dur="500"/>
                                        <p:tgtEl>
                                          <p:spTgt spid="175">
                                            <p:txEl>
                                              <p:pRg st="0" end="0"/>
                                            </p:txEl>
                                          </p:spTgt>
                                        </p:tgtEl>
                                      </p:cBhvr>
                                    </p:animEffect>
                                  </p:childTnLst>
                                </p:cTn>
                              </p:par>
                            </p:childTnLst>
                          </p:cTn>
                        </p:par>
                        <p:par>
                          <p:cTn id="30" fill="hold">
                            <p:stCondLst>
                              <p:cond delay="3000"/>
                            </p:stCondLst>
                            <p:childTnLst>
                              <p:par>
                                <p:cTn id="31" presetID="22" presetClass="entr" presetSubtype="8" fill="hold" nodeType="afterEffect">
                                  <p:stCondLst>
                                    <p:cond delay="0"/>
                                  </p:stCondLst>
                                  <p:childTnLst>
                                    <p:set>
                                      <p:cBhvr>
                                        <p:cTn id="32" dur="1" fill="hold">
                                          <p:stCondLst>
                                            <p:cond delay="0"/>
                                          </p:stCondLst>
                                        </p:cTn>
                                        <p:tgtEl>
                                          <p:spTgt spid="178"/>
                                        </p:tgtEl>
                                        <p:attrNameLst>
                                          <p:attrName>style.visibility</p:attrName>
                                        </p:attrNameLst>
                                      </p:cBhvr>
                                      <p:to>
                                        <p:strVal val="visible"/>
                                      </p:to>
                                    </p:set>
                                    <p:animEffect transition="in" filter="wipe(left)">
                                      <p:cBhvr additive="repl">
                                        <p:cTn id="33" dur="750"/>
                                        <p:tgtEl>
                                          <p:spTgt spid="178"/>
                                        </p:tgtEl>
                                      </p:cBhvr>
                                    </p:animEffect>
                                  </p:childTnLst>
                                </p:cTn>
                              </p:par>
                            </p:childTnLst>
                          </p:cTn>
                        </p:par>
                        <p:par>
                          <p:cTn id="34" fill="hold">
                            <p:stCondLst>
                              <p:cond delay="3750"/>
                            </p:stCondLst>
                            <p:childTnLst>
                              <p:par>
                                <p:cTn id="35" presetID="22" presetClass="entr" presetSubtype="8" fill="hold" nodeType="after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wipe(left)">
                                      <p:cBhvr additive="repl">
                                        <p:cTn id="37" dur="750"/>
                                        <p:tgtEl>
                                          <p:spTgt spid="179"/>
                                        </p:tgtEl>
                                      </p:cBhvr>
                                    </p:animEffect>
                                  </p:childTnLst>
                                </p:cTn>
                              </p:par>
                            </p:childTnLst>
                          </p:cTn>
                        </p:par>
                        <p:par>
                          <p:cTn id="38" fill="hold">
                            <p:stCondLst>
                              <p:cond delay="4500"/>
                            </p:stCondLst>
                            <p:childTnLst>
                              <p:par>
                                <p:cTn id="39" presetID="22" presetClass="entr" presetSubtype="8" fill="hold" nodeType="afterEffect">
                                  <p:stCondLst>
                                    <p:cond delay="0"/>
                                  </p:stCondLst>
                                  <p:childTnLst>
                                    <p:set>
                                      <p:cBhvr>
                                        <p:cTn id="40" dur="1" fill="hold">
                                          <p:stCondLst>
                                            <p:cond delay="0"/>
                                          </p:stCondLst>
                                        </p:cTn>
                                        <p:tgtEl>
                                          <p:spTgt spid="180"/>
                                        </p:tgtEl>
                                        <p:attrNameLst>
                                          <p:attrName>style.visibility</p:attrName>
                                        </p:attrNameLst>
                                      </p:cBhvr>
                                      <p:to>
                                        <p:strVal val="visible"/>
                                      </p:to>
                                    </p:set>
                                    <p:animEffect transition="in" filter="wipe(left)">
                                      <p:cBhvr additive="repl">
                                        <p:cTn id="41" dur="750"/>
                                        <p:tgtEl>
                                          <p:spTgt spid="180"/>
                                        </p:tgtEl>
                                      </p:cBhvr>
                                    </p:animEffect>
                                  </p:childTnLst>
                                </p:cTn>
                              </p:par>
                            </p:childTnLst>
                          </p:cTn>
                        </p:par>
                        <p:par>
                          <p:cTn id="42" fill="hold">
                            <p:stCondLst>
                              <p:cond delay="5250"/>
                            </p:stCondLst>
                            <p:childTnLst>
                              <p:par>
                                <p:cTn id="43" presetID="22" presetClass="entr" presetSubtype="2" fill="hold" nodeType="afterEffect">
                                  <p:stCondLst>
                                    <p:cond delay="0"/>
                                  </p:stCondLst>
                                  <p:childTnLst>
                                    <p:set>
                                      <p:cBhvr>
                                        <p:cTn id="44" dur="1" fill="hold">
                                          <p:stCondLst>
                                            <p:cond delay="0"/>
                                          </p:stCondLst>
                                        </p:cTn>
                                        <p:tgtEl>
                                          <p:spTgt spid="181"/>
                                        </p:tgtEl>
                                        <p:attrNameLst>
                                          <p:attrName>style.visibility</p:attrName>
                                        </p:attrNameLst>
                                      </p:cBhvr>
                                      <p:to>
                                        <p:strVal val="visible"/>
                                      </p:to>
                                    </p:set>
                                    <p:animEffect transition="in" filter="wipe(right)">
                                      <p:cBhvr additive="repl">
                                        <p:cTn id="45" dur="750"/>
                                        <p:tgtEl>
                                          <p:spTgt spid="181"/>
                                        </p:tgtEl>
                                      </p:cBhvr>
                                    </p:animEffect>
                                  </p:childTnLst>
                                </p:cTn>
                              </p:par>
                            </p:childTnLst>
                          </p:cTn>
                        </p:par>
                        <p:par>
                          <p:cTn id="46" fill="hold">
                            <p:stCondLst>
                              <p:cond delay="6000"/>
                            </p:stCondLst>
                            <p:childTnLst>
                              <p:par>
                                <p:cTn id="47" presetID="22" presetClass="entr" presetSubtype="2" fill="hold" nodeType="afterEffect">
                                  <p:stCondLst>
                                    <p:cond delay="0"/>
                                  </p:stCondLst>
                                  <p:childTnLst>
                                    <p:set>
                                      <p:cBhvr>
                                        <p:cTn id="48" dur="1" fill="hold">
                                          <p:stCondLst>
                                            <p:cond delay="0"/>
                                          </p:stCondLst>
                                        </p:cTn>
                                        <p:tgtEl>
                                          <p:spTgt spid="182"/>
                                        </p:tgtEl>
                                        <p:attrNameLst>
                                          <p:attrName>style.visibility</p:attrName>
                                        </p:attrNameLst>
                                      </p:cBhvr>
                                      <p:to>
                                        <p:strVal val="visible"/>
                                      </p:to>
                                    </p:set>
                                    <p:animEffect transition="in" filter="wipe(right)">
                                      <p:cBhvr additive="repl">
                                        <p:cTn id="49" dur="750"/>
                                        <p:tgtEl>
                                          <p:spTgt spid="182"/>
                                        </p:tgtEl>
                                      </p:cBhvr>
                                    </p:animEffect>
                                  </p:childTnLst>
                                </p:cTn>
                              </p:par>
                            </p:childTnLst>
                          </p:cTn>
                        </p:par>
                        <p:par>
                          <p:cTn id="50" fill="hold">
                            <p:stCondLst>
                              <p:cond delay="6750"/>
                            </p:stCondLst>
                            <p:childTnLst>
                              <p:par>
                                <p:cTn id="51" presetID="22" presetClass="entr" presetSubtype="2" fill="hold" nodeType="afterEffect">
                                  <p:stCondLst>
                                    <p:cond delay="0"/>
                                  </p:stCondLst>
                                  <p:childTnLst>
                                    <p:set>
                                      <p:cBhvr>
                                        <p:cTn id="52" dur="1" fill="hold">
                                          <p:stCondLst>
                                            <p:cond delay="0"/>
                                          </p:stCondLst>
                                        </p:cTn>
                                        <p:tgtEl>
                                          <p:spTgt spid="183"/>
                                        </p:tgtEl>
                                        <p:attrNameLst>
                                          <p:attrName>style.visibility</p:attrName>
                                        </p:attrNameLst>
                                      </p:cBhvr>
                                      <p:to>
                                        <p:strVal val="visible"/>
                                      </p:to>
                                    </p:set>
                                    <p:animEffect transition="in" filter="wipe(right)">
                                      <p:cBhvr additive="repl">
                                        <p:cTn id="53" dur="75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CustomShape 1"/>
          <p:cNvSpPr/>
          <p:nvPr/>
        </p:nvSpPr>
        <p:spPr>
          <a:xfrm>
            <a:off x="566640" y="631800"/>
            <a:ext cx="7351200" cy="4561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79"/>
              </a:spcBef>
            </a:pPr>
            <a:r>
              <a:rPr lang="zh-CN" sz="2400" b="1" strike="noStrike" spc="-1">
                <a:solidFill>
                  <a:srgbClr val="356A41"/>
                </a:solidFill>
                <a:latin typeface="Arial"/>
              </a:rPr>
              <a:t>工资决定</a:t>
            </a:r>
            <a:endParaRPr lang="en-US" sz="2400" b="0" strike="noStrike" spc="-1">
              <a:latin typeface="Arial"/>
            </a:endParaRPr>
          </a:p>
        </p:txBody>
      </p:sp>
      <p:grpSp>
        <p:nvGrpSpPr>
          <p:cNvPr id="186" name="Group 2"/>
          <p:cNvGrpSpPr/>
          <p:nvPr/>
        </p:nvGrpSpPr>
        <p:grpSpPr>
          <a:xfrm>
            <a:off x="437760" y="1189080"/>
            <a:ext cx="8496000" cy="5533560"/>
            <a:chOff x="437760" y="1189080"/>
            <a:chExt cx="8496000" cy="5533560"/>
          </a:xfrm>
        </p:grpSpPr>
        <p:sp>
          <p:nvSpPr>
            <p:cNvPr id="187" name="CustomShape 3"/>
            <p:cNvSpPr/>
            <p:nvPr/>
          </p:nvSpPr>
          <p:spPr>
            <a:xfrm>
              <a:off x="437760" y="1189080"/>
              <a:ext cx="8496000" cy="5533560"/>
            </a:xfrm>
            <a:prstGeom prst="rect">
              <a:avLst/>
            </a:prstGeom>
            <a:solidFill>
              <a:srgbClr val="FAECCE"/>
            </a:solidFill>
            <a:ln w="38100">
              <a:solidFill>
                <a:srgbClr val="CBBEB7"/>
              </a:solidFill>
              <a:round/>
            </a:ln>
          </p:spPr>
          <p:style>
            <a:lnRef idx="0">
              <a:scrgbClr r="0" g="0" b="0"/>
            </a:lnRef>
            <a:fillRef idx="0">
              <a:scrgbClr r="0" g="0" b="0"/>
            </a:fillRef>
            <a:effectRef idx="0">
              <a:scrgbClr r="0" g="0" b="0"/>
            </a:effectRef>
            <a:fontRef idx="minor"/>
          </p:style>
        </p:sp>
        <p:sp>
          <p:nvSpPr>
            <p:cNvPr id="188" name="CustomShape 4"/>
            <p:cNvSpPr/>
            <p:nvPr/>
          </p:nvSpPr>
          <p:spPr>
            <a:xfrm>
              <a:off x="453240" y="1213920"/>
              <a:ext cx="8459640" cy="319680"/>
            </a:xfrm>
            <a:prstGeom prst="rect">
              <a:avLst/>
            </a:prstGeom>
            <a:solidFill>
              <a:srgbClr val="E0D8D4"/>
            </a:solidFill>
            <a:ln w="9525">
              <a:noFill/>
            </a:ln>
          </p:spPr>
          <p:style>
            <a:lnRef idx="0">
              <a:scrgbClr r="0" g="0" b="0"/>
            </a:lnRef>
            <a:fillRef idx="0">
              <a:scrgbClr r="0" g="0" b="0"/>
            </a:fillRef>
            <a:effectRef idx="0">
              <a:scrgbClr r="0" g="0" b="0"/>
            </a:effectRef>
            <a:fontRef idx="minor"/>
          </p:style>
        </p:sp>
      </p:grpSp>
      <p:sp>
        <p:nvSpPr>
          <p:cNvPr id="189" name="CustomShape 5"/>
          <p:cNvSpPr/>
          <p:nvPr/>
        </p:nvSpPr>
        <p:spPr>
          <a:xfrm>
            <a:off x="552600" y="1103400"/>
            <a:ext cx="2204640" cy="281880"/>
          </a:xfrm>
          <a:prstGeom prst="rect">
            <a:avLst/>
          </a:prstGeom>
          <a:solidFill>
            <a:srgbClr val="E8F0D4"/>
          </a:solid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indent="-456840">
              <a:lnSpc>
                <a:spcPct val="90000"/>
              </a:lnSpc>
              <a:spcBef>
                <a:spcPts val="139"/>
              </a:spcBef>
              <a:spcAft>
                <a:spcPts val="139"/>
              </a:spcAft>
              <a:tabLst>
                <a:tab pos="0" algn="l"/>
              </a:tabLst>
            </a:pPr>
            <a:r>
              <a:rPr lang="en-US" sz="1400" b="1" strike="noStrike" spc="-1">
                <a:solidFill>
                  <a:srgbClr val="831951"/>
                </a:solidFill>
                <a:latin typeface="Arial"/>
              </a:rPr>
              <a:t>FIGURE</a:t>
            </a:r>
            <a:r>
              <a:rPr lang="en-US" sz="1400" b="1" strike="noStrike" spc="-1">
                <a:solidFill>
                  <a:srgbClr val="000000"/>
                </a:solidFill>
                <a:latin typeface="Arial"/>
              </a:rPr>
              <a:t> 3-4 (2 of 2)</a:t>
            </a:r>
            <a:endParaRPr lang="en-US" sz="1400" b="0" strike="noStrike" spc="-1">
              <a:latin typeface="Arial"/>
            </a:endParaRPr>
          </a:p>
        </p:txBody>
      </p:sp>
      <p:sp>
        <p:nvSpPr>
          <p:cNvPr id="190" name="CustomShape 6"/>
          <p:cNvSpPr/>
          <p:nvPr/>
        </p:nvSpPr>
        <p:spPr>
          <a:xfrm>
            <a:off x="6379560" y="1552320"/>
            <a:ext cx="2115360" cy="137340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59"/>
              </a:spcBef>
              <a:spcAft>
                <a:spcPts val="159"/>
              </a:spcAft>
            </a:pPr>
            <a:r>
              <a:rPr lang="zh-CN" sz="1600" b="1" strike="noStrike" spc="-1">
                <a:solidFill>
                  <a:srgbClr val="000000"/>
                </a:solidFill>
                <a:latin typeface="Arial"/>
              </a:rPr>
              <a:t>劳动力市场均衡点在</a:t>
            </a:r>
            <a:r>
              <a:rPr lang="en-US" sz="1600" b="1" strike="noStrike" spc="-1">
                <a:solidFill>
                  <a:srgbClr val="000000"/>
                </a:solidFill>
                <a:latin typeface="Arial"/>
              </a:rPr>
              <a:t>A</a:t>
            </a:r>
            <a:r>
              <a:rPr lang="zh-CN" sz="1600" b="1" strike="noStrike" spc="-1">
                <a:solidFill>
                  <a:srgbClr val="000000"/>
                </a:solidFill>
                <a:latin typeface="Arial"/>
              </a:rPr>
              <a:t>点；对应的均衡工资为</a:t>
            </a:r>
            <a:r>
              <a:rPr lang="en-US" sz="1600" b="1" strike="noStrike" spc="-1">
                <a:solidFill>
                  <a:srgbClr val="000000"/>
                </a:solidFill>
                <a:latin typeface="Arial"/>
              </a:rPr>
              <a:t>W</a:t>
            </a:r>
            <a:r>
              <a:rPr lang="zh-CN" sz="1600" b="1" strike="noStrike" spc="-1">
                <a:solidFill>
                  <a:srgbClr val="000000"/>
                </a:solidFill>
                <a:latin typeface="Arial"/>
              </a:rPr>
              <a:t>，制造业劳动数量为 </a:t>
            </a:r>
            <a:r>
              <a:rPr lang="en-US" sz="1600" b="1" strike="noStrike" spc="-1">
                <a:solidFill>
                  <a:srgbClr val="000000"/>
                </a:solidFill>
                <a:latin typeface="Arial"/>
              </a:rPr>
              <a:t>0</a:t>
            </a:r>
            <a:r>
              <a:rPr lang="en-US" sz="1600" b="1" i="1" strike="noStrike" spc="-1" baseline="-25000">
                <a:solidFill>
                  <a:srgbClr val="000000"/>
                </a:solidFill>
                <a:latin typeface="Arial"/>
              </a:rPr>
              <a:t>M</a:t>
            </a:r>
            <a:r>
              <a:rPr lang="en-US" sz="1600" b="1" i="1" strike="noStrike" spc="-1">
                <a:solidFill>
                  <a:srgbClr val="000000"/>
                </a:solidFill>
                <a:latin typeface="Arial"/>
              </a:rPr>
              <a:t>L</a:t>
            </a:r>
            <a:r>
              <a:rPr lang="en-US" sz="1600" b="1" strike="noStrike" spc="-1">
                <a:solidFill>
                  <a:srgbClr val="000000"/>
                </a:solidFill>
                <a:latin typeface="Arial"/>
              </a:rPr>
              <a:t> </a:t>
            </a:r>
            <a:r>
              <a:rPr lang="zh-CN" sz="1600" b="1" strike="noStrike" spc="-1">
                <a:solidFill>
                  <a:srgbClr val="000000"/>
                </a:solidFill>
                <a:latin typeface="Arial"/>
              </a:rPr>
              <a:t>，农业为 </a:t>
            </a:r>
            <a:r>
              <a:rPr lang="en-US" sz="1600" b="1" strike="noStrike" spc="-1">
                <a:solidFill>
                  <a:srgbClr val="000000"/>
                </a:solidFill>
                <a:latin typeface="Arial"/>
              </a:rPr>
              <a:t>0</a:t>
            </a:r>
            <a:r>
              <a:rPr lang="en-US" sz="1600" b="1" i="1" strike="noStrike" spc="-1" baseline="-25000">
                <a:solidFill>
                  <a:srgbClr val="000000"/>
                </a:solidFill>
                <a:latin typeface="Arial"/>
              </a:rPr>
              <a:t>A</a:t>
            </a:r>
            <a:r>
              <a:rPr lang="en-US" sz="1600" b="1" i="1" strike="noStrike" spc="-1">
                <a:solidFill>
                  <a:srgbClr val="000000"/>
                </a:solidFill>
                <a:latin typeface="Arial"/>
              </a:rPr>
              <a:t>L</a:t>
            </a:r>
            <a:r>
              <a:rPr lang="en-US" sz="1600" b="1" strike="noStrike" spc="-1">
                <a:solidFill>
                  <a:srgbClr val="000000"/>
                </a:solidFill>
                <a:latin typeface="Arial"/>
              </a:rPr>
              <a:t> .</a:t>
            </a:r>
            <a:endParaRPr lang="en-US" sz="1600" b="0" strike="noStrike" spc="-1">
              <a:latin typeface="Arial"/>
            </a:endParaRPr>
          </a:p>
        </p:txBody>
      </p:sp>
      <p:sp>
        <p:nvSpPr>
          <p:cNvPr id="191" name="TextShape 7"/>
          <p:cNvSpPr txBox="1"/>
          <p:nvPr/>
        </p:nvSpPr>
        <p:spPr>
          <a:xfrm>
            <a:off x="566640" y="0"/>
            <a:ext cx="8577000" cy="820440"/>
          </a:xfrm>
          <a:prstGeom prst="rect">
            <a:avLst/>
          </a:prstGeom>
          <a:noFill/>
          <a:ln w="0">
            <a:noFill/>
          </a:ln>
        </p:spPr>
        <p:txBody>
          <a:bodyPr anchor="ctr">
            <a:noAutofit/>
          </a:bodyPr>
          <a:lstStyle/>
          <a:p>
            <a:pPr algn="ctr">
              <a:lnSpc>
                <a:spcPct val="100000"/>
              </a:lnSpc>
            </a:pPr>
            <a:r>
              <a:rPr lang="en-US" sz="4400" b="0" strike="noStrike" spc="-1">
                <a:solidFill>
                  <a:srgbClr val="69134B"/>
                </a:solidFill>
                <a:latin typeface="Calibri"/>
              </a:rPr>
              <a:t>2  </a:t>
            </a:r>
            <a:r>
              <a:rPr lang="zh-CN" sz="4400" b="0" strike="noStrike" spc="-1">
                <a:solidFill>
                  <a:srgbClr val="69134B"/>
                </a:solidFill>
                <a:latin typeface="Calibri"/>
              </a:rPr>
              <a:t>劳动所得</a:t>
            </a:r>
            <a:endParaRPr lang="en-US" sz="4400" b="0" strike="noStrike" spc="-1">
              <a:solidFill>
                <a:srgbClr val="000000"/>
              </a:solidFill>
              <a:latin typeface="Arial"/>
            </a:endParaRPr>
          </a:p>
        </p:txBody>
      </p:sp>
      <p:pic>
        <p:nvPicPr>
          <p:cNvPr id="192" name="Picture 2"/>
          <p:cNvPicPr/>
          <p:nvPr/>
        </p:nvPicPr>
        <p:blipFill>
          <a:blip r:embed="rId3"/>
          <a:stretch/>
        </p:blipFill>
        <p:spPr>
          <a:xfrm>
            <a:off x="591120" y="1463040"/>
            <a:ext cx="5676480" cy="3970080"/>
          </a:xfrm>
          <a:prstGeom prst="rect">
            <a:avLst/>
          </a:prstGeom>
          <a:ln w="9525">
            <a:noFill/>
          </a:ln>
        </p:spPr>
      </p:pic>
      <p:pic>
        <p:nvPicPr>
          <p:cNvPr id="193" name="Picture 3"/>
          <p:cNvPicPr/>
          <p:nvPr/>
        </p:nvPicPr>
        <p:blipFill>
          <a:blip r:embed="rId4"/>
          <a:stretch/>
        </p:blipFill>
        <p:spPr>
          <a:xfrm>
            <a:off x="633600" y="5567040"/>
            <a:ext cx="8021160" cy="100152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0">
                                            <p:txEl>
                                              <p:pRg st="0" end="0"/>
                                            </p:txEl>
                                          </p:spTgt>
                                        </p:tgtEl>
                                        <p:attrNameLst>
                                          <p:attrName>style.visibility</p:attrName>
                                        </p:attrNameLst>
                                      </p:cBhvr>
                                      <p:to>
                                        <p:strVal val="visible"/>
                                      </p:to>
                                    </p:set>
                                    <p:animEffect transition="in" filter="wipe(left)">
                                      <p:cBhvr additive="repl">
                                        <p:cTn id="7" dur="500"/>
                                        <p:tgtEl>
                                          <p:spTgt spid="19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 name="CustomShape 1"/>
          <p:cNvSpPr/>
          <p:nvPr/>
        </p:nvSpPr>
        <p:spPr>
          <a:xfrm>
            <a:off x="566640" y="820800"/>
            <a:ext cx="7351200" cy="4561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79"/>
              </a:spcBef>
            </a:pPr>
            <a:r>
              <a:rPr lang="zh-CN" sz="2400" b="1" strike="noStrike" spc="-1">
                <a:solidFill>
                  <a:srgbClr val="356A41"/>
                </a:solidFill>
                <a:latin typeface="Arial"/>
              </a:rPr>
              <a:t>制造业相对价格变动</a:t>
            </a:r>
            <a:endParaRPr lang="en-US" sz="2400" b="0" strike="noStrike" spc="-1">
              <a:latin typeface="Arial"/>
            </a:endParaRPr>
          </a:p>
        </p:txBody>
      </p:sp>
      <p:grpSp>
        <p:nvGrpSpPr>
          <p:cNvPr id="195" name="Group 2"/>
          <p:cNvGrpSpPr/>
          <p:nvPr/>
        </p:nvGrpSpPr>
        <p:grpSpPr>
          <a:xfrm>
            <a:off x="566640" y="1282680"/>
            <a:ext cx="8388000" cy="5331960"/>
            <a:chOff x="566640" y="1282680"/>
            <a:chExt cx="8388000" cy="5331960"/>
          </a:xfrm>
        </p:grpSpPr>
        <p:sp>
          <p:nvSpPr>
            <p:cNvPr id="196" name="CustomShape 3"/>
            <p:cNvSpPr/>
            <p:nvPr/>
          </p:nvSpPr>
          <p:spPr>
            <a:xfrm>
              <a:off x="566640" y="1282680"/>
              <a:ext cx="8388000" cy="5331960"/>
            </a:xfrm>
            <a:prstGeom prst="rect">
              <a:avLst/>
            </a:prstGeom>
            <a:solidFill>
              <a:srgbClr val="FAECCE"/>
            </a:solidFill>
            <a:ln w="38100">
              <a:solidFill>
                <a:srgbClr val="CBBEB7"/>
              </a:solidFill>
              <a:round/>
            </a:ln>
          </p:spPr>
          <p:style>
            <a:lnRef idx="0">
              <a:scrgbClr r="0" g="0" b="0"/>
            </a:lnRef>
            <a:fillRef idx="0">
              <a:scrgbClr r="0" g="0" b="0"/>
            </a:fillRef>
            <a:effectRef idx="0">
              <a:scrgbClr r="0" g="0" b="0"/>
            </a:effectRef>
            <a:fontRef idx="minor"/>
          </p:style>
        </p:sp>
        <p:sp>
          <p:nvSpPr>
            <p:cNvPr id="197" name="CustomShape 4"/>
            <p:cNvSpPr/>
            <p:nvPr/>
          </p:nvSpPr>
          <p:spPr>
            <a:xfrm>
              <a:off x="582120" y="1306800"/>
              <a:ext cx="8352000" cy="319680"/>
            </a:xfrm>
            <a:prstGeom prst="rect">
              <a:avLst/>
            </a:prstGeom>
            <a:solidFill>
              <a:srgbClr val="E0D8D4"/>
            </a:solidFill>
            <a:ln w="9525">
              <a:noFill/>
            </a:ln>
          </p:spPr>
          <p:style>
            <a:lnRef idx="0">
              <a:scrgbClr r="0" g="0" b="0"/>
            </a:lnRef>
            <a:fillRef idx="0">
              <a:scrgbClr r="0" g="0" b="0"/>
            </a:fillRef>
            <a:effectRef idx="0">
              <a:scrgbClr r="0" g="0" b="0"/>
            </a:effectRef>
            <a:fontRef idx="minor"/>
          </p:style>
        </p:sp>
      </p:grpSp>
      <p:sp>
        <p:nvSpPr>
          <p:cNvPr id="198" name="CustomShape 5"/>
          <p:cNvSpPr/>
          <p:nvPr/>
        </p:nvSpPr>
        <p:spPr>
          <a:xfrm>
            <a:off x="585720" y="1303200"/>
            <a:ext cx="1328400" cy="281880"/>
          </a:xfrm>
          <a:prstGeom prst="rect">
            <a:avLst/>
          </a:prstGeom>
          <a:solidFill>
            <a:srgbClr val="E8F0D4"/>
          </a:solid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indent="-456840">
              <a:lnSpc>
                <a:spcPct val="90000"/>
              </a:lnSpc>
              <a:spcBef>
                <a:spcPts val="139"/>
              </a:spcBef>
              <a:spcAft>
                <a:spcPts val="139"/>
              </a:spcAft>
              <a:tabLst>
                <a:tab pos="0" algn="l"/>
              </a:tabLst>
            </a:pPr>
            <a:r>
              <a:rPr lang="en-US" sz="1400" b="1" strike="noStrike" spc="-1">
                <a:solidFill>
                  <a:srgbClr val="831951"/>
                </a:solidFill>
                <a:latin typeface="Arial"/>
              </a:rPr>
              <a:t>FIGURE</a:t>
            </a:r>
            <a:r>
              <a:rPr lang="en-US" sz="1400" b="1" strike="noStrike" spc="-1">
                <a:solidFill>
                  <a:srgbClr val="000000"/>
                </a:solidFill>
                <a:latin typeface="Arial"/>
              </a:rPr>
              <a:t> 3-5</a:t>
            </a:r>
            <a:endParaRPr lang="en-US" sz="1400" b="0" strike="noStrike" spc="-1">
              <a:latin typeface="Arial"/>
            </a:endParaRPr>
          </a:p>
        </p:txBody>
      </p:sp>
      <p:sp>
        <p:nvSpPr>
          <p:cNvPr id="199" name="CustomShape 6"/>
          <p:cNvSpPr/>
          <p:nvPr/>
        </p:nvSpPr>
        <p:spPr>
          <a:xfrm>
            <a:off x="6296040" y="1697040"/>
            <a:ext cx="2658600" cy="523476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spcBef>
                <a:spcPts val="159"/>
              </a:spcBef>
              <a:spcAft>
                <a:spcPts val="159"/>
              </a:spcAft>
            </a:pPr>
            <a:r>
              <a:rPr lang="zh-CN" sz="1600" b="1" strike="noStrike" spc="-1">
                <a:solidFill>
                  <a:srgbClr val="000000"/>
                </a:solidFill>
                <a:latin typeface="Arial"/>
              </a:rPr>
              <a:t>制造业相对价格上升</a:t>
            </a:r>
            <a:r>
              <a:rPr lang="en-US" sz="1600" b="1" strike="noStrike" spc="-1">
                <a:solidFill>
                  <a:srgbClr val="000000"/>
                </a:solidFill>
                <a:latin typeface="Arial"/>
              </a:rPr>
              <a:t> </a:t>
            </a:r>
            <a:r>
              <a:rPr lang="en-US" sz="1600" b="1" i="1" strike="noStrike" spc="-1">
                <a:solidFill>
                  <a:srgbClr val="000000"/>
                </a:solidFill>
                <a:latin typeface="Arial"/>
              </a:rPr>
              <a:t>P</a:t>
            </a:r>
            <a:r>
              <a:rPr lang="en-US" sz="1600" b="1" i="1" strike="noStrike" spc="-1" baseline="-25000">
                <a:solidFill>
                  <a:srgbClr val="000000"/>
                </a:solidFill>
                <a:latin typeface="Arial"/>
              </a:rPr>
              <a:t>M</a:t>
            </a:r>
            <a:r>
              <a:rPr lang="en-US" sz="1600" b="1" strike="noStrike" spc="-1">
                <a:solidFill>
                  <a:srgbClr val="000000"/>
                </a:solidFill>
                <a:latin typeface="Arial"/>
              </a:rPr>
              <a:t>/</a:t>
            </a:r>
            <a:r>
              <a:rPr lang="en-US" sz="1600" b="1" i="1" strike="noStrike" spc="-1">
                <a:solidFill>
                  <a:srgbClr val="000000"/>
                </a:solidFill>
                <a:latin typeface="Arial"/>
              </a:rPr>
              <a:t>P</a:t>
            </a:r>
            <a:r>
              <a:rPr lang="en-US" sz="1600" b="1" i="1" strike="noStrike" spc="-1" baseline="-25000">
                <a:solidFill>
                  <a:srgbClr val="000000"/>
                </a:solidFill>
                <a:latin typeface="Arial"/>
              </a:rPr>
              <a:t>A</a:t>
            </a:r>
            <a:r>
              <a:rPr lang="en-US" sz="1600" b="1" i="1" strike="noStrike" spc="-1">
                <a:solidFill>
                  <a:srgbClr val="000000"/>
                </a:solidFill>
                <a:latin typeface="Arial"/>
              </a:rPr>
              <a:t> </a:t>
            </a:r>
            <a:r>
              <a:rPr lang="zh-CN" sz="1600" b="1" i="1" strike="noStrike" spc="-1">
                <a:solidFill>
                  <a:srgbClr val="000000"/>
                </a:solidFill>
                <a:latin typeface="Arial"/>
              </a:rPr>
              <a:t>，要么是</a:t>
            </a:r>
            <a:r>
              <a:rPr lang="en-US" sz="1600" b="1" strike="noStrike" spc="-1">
                <a:solidFill>
                  <a:srgbClr val="000000"/>
                </a:solidFill>
                <a:latin typeface="Arial"/>
              </a:rPr>
              <a:t> </a:t>
            </a:r>
            <a:r>
              <a:rPr lang="en-US" sz="1600" b="1" i="1" strike="noStrike" spc="-1">
                <a:solidFill>
                  <a:srgbClr val="000000"/>
                </a:solidFill>
                <a:latin typeface="Arial"/>
              </a:rPr>
              <a:t>P</a:t>
            </a:r>
            <a:r>
              <a:rPr lang="en-US" sz="1600" b="1" i="1" strike="noStrike" spc="-1" baseline="-25000">
                <a:solidFill>
                  <a:srgbClr val="000000"/>
                </a:solidFill>
                <a:latin typeface="Arial"/>
              </a:rPr>
              <a:t>M</a:t>
            </a:r>
            <a:r>
              <a:rPr lang="en-US" sz="1600" b="1" i="1" strike="noStrike" spc="-1">
                <a:solidFill>
                  <a:srgbClr val="000000"/>
                </a:solidFill>
                <a:latin typeface="Arial"/>
              </a:rPr>
              <a:t> </a:t>
            </a:r>
            <a:r>
              <a:rPr lang="zh-CN" sz="1600" b="1" i="1" strike="noStrike" spc="-1">
                <a:solidFill>
                  <a:srgbClr val="000000"/>
                </a:solidFill>
                <a:latin typeface="Arial"/>
              </a:rPr>
              <a:t>提高，或者是</a:t>
            </a:r>
            <a:r>
              <a:rPr lang="en-US" sz="1600" b="1" strike="noStrike" spc="-1">
                <a:solidFill>
                  <a:srgbClr val="000000"/>
                </a:solidFill>
                <a:latin typeface="Arial"/>
              </a:rPr>
              <a:t> </a:t>
            </a:r>
            <a:r>
              <a:rPr lang="en-US" sz="1600" b="1" i="1" strike="noStrike" spc="-1">
                <a:solidFill>
                  <a:srgbClr val="000000"/>
                </a:solidFill>
                <a:latin typeface="Arial"/>
              </a:rPr>
              <a:t>P</a:t>
            </a:r>
            <a:r>
              <a:rPr lang="en-US" sz="1600" b="1" i="1" strike="noStrike" spc="-1" baseline="-25000">
                <a:solidFill>
                  <a:srgbClr val="000000"/>
                </a:solidFill>
                <a:latin typeface="Arial"/>
              </a:rPr>
              <a:t>A</a:t>
            </a:r>
            <a:r>
              <a:rPr lang="zh-CN" sz="1600" b="1" strike="noStrike" spc="-1">
                <a:solidFill>
                  <a:srgbClr val="000000"/>
                </a:solidFill>
                <a:latin typeface="Arial"/>
              </a:rPr>
              <a:t>下降；假定</a:t>
            </a:r>
            <a:r>
              <a:rPr lang="en-US" sz="1600" b="1" i="1" strike="noStrike" spc="-1">
                <a:solidFill>
                  <a:srgbClr val="000000"/>
                </a:solidFill>
                <a:latin typeface="Arial"/>
              </a:rPr>
              <a:t>P</a:t>
            </a:r>
            <a:r>
              <a:rPr lang="en-US" sz="1600" b="1" i="1" strike="noStrike" spc="-1" baseline="-25000">
                <a:solidFill>
                  <a:srgbClr val="000000"/>
                </a:solidFill>
                <a:latin typeface="Arial"/>
              </a:rPr>
              <a:t>M</a:t>
            </a:r>
            <a:r>
              <a:rPr lang="zh-CN" sz="1600" b="1" i="1" strike="noStrike" spc="-1" baseline="-25000">
                <a:solidFill>
                  <a:srgbClr val="000000"/>
                </a:solidFill>
                <a:latin typeface="Arial"/>
              </a:rPr>
              <a:t>上升，</a:t>
            </a:r>
            <a:r>
              <a:rPr lang="en-US" sz="1600" b="1" i="1" strike="noStrike" spc="-1">
                <a:solidFill>
                  <a:srgbClr val="000000"/>
                </a:solidFill>
                <a:latin typeface="Arial"/>
              </a:rPr>
              <a:t>P</a:t>
            </a:r>
            <a:r>
              <a:rPr lang="en-US" sz="1600" b="1" i="1" strike="noStrike" spc="-1" baseline="-25000">
                <a:solidFill>
                  <a:srgbClr val="000000"/>
                </a:solidFill>
                <a:latin typeface="Arial"/>
              </a:rPr>
              <a:t>A</a:t>
            </a:r>
            <a:r>
              <a:rPr lang="zh-CN" sz="1600" b="1" i="1" strike="noStrike" spc="-1" baseline="-25000">
                <a:solidFill>
                  <a:srgbClr val="000000"/>
                </a:solidFill>
                <a:latin typeface="Arial"/>
              </a:rPr>
              <a:t>不变。</a:t>
            </a:r>
            <a:endParaRPr lang="en-US" sz="1600" b="0" strike="noStrike" spc="-1">
              <a:latin typeface="Arial"/>
            </a:endParaRPr>
          </a:p>
          <a:p>
            <a:pPr>
              <a:lnSpc>
                <a:spcPct val="150000"/>
              </a:lnSpc>
              <a:spcBef>
                <a:spcPts val="159"/>
              </a:spcBef>
              <a:spcAft>
                <a:spcPts val="159"/>
              </a:spcAft>
            </a:pPr>
            <a:r>
              <a:rPr lang="zh-CN" sz="1600" b="1" i="1" strike="noStrike" spc="-1">
                <a:solidFill>
                  <a:srgbClr val="000000"/>
                </a:solidFill>
                <a:latin typeface="Arial"/>
              </a:rPr>
              <a:t>曲线</a:t>
            </a:r>
            <a:r>
              <a:rPr lang="en-US" sz="1600" b="1" i="1" strike="noStrike" spc="-1">
                <a:solidFill>
                  <a:srgbClr val="000000"/>
                </a:solidFill>
                <a:latin typeface="Arial"/>
              </a:rPr>
              <a:t>P</a:t>
            </a:r>
            <a:r>
              <a:rPr lang="en-US" sz="1600" b="1" i="1" strike="noStrike" spc="-1" baseline="-25000">
                <a:solidFill>
                  <a:srgbClr val="000000"/>
                </a:solidFill>
                <a:latin typeface="Arial"/>
              </a:rPr>
              <a:t>M</a:t>
            </a:r>
            <a:r>
              <a:rPr lang="en-US" sz="1600" b="1" strike="noStrike" spc="-1">
                <a:solidFill>
                  <a:srgbClr val="000000"/>
                </a:solidFill>
                <a:latin typeface="Arial"/>
              </a:rPr>
              <a:t> </a:t>
            </a:r>
            <a:r>
              <a:rPr lang="zh-CN" sz="1600" b="1" strike="noStrike" spc="-1">
                <a:solidFill>
                  <a:srgbClr val="000000"/>
                </a:solidFill>
                <a:latin typeface="Arial"/>
              </a:rPr>
              <a:t>• </a:t>
            </a:r>
            <a:r>
              <a:rPr lang="en-US" sz="1600" b="1" i="1" strike="noStrike" spc="-1">
                <a:solidFill>
                  <a:srgbClr val="000000"/>
                </a:solidFill>
                <a:latin typeface="Arial"/>
              </a:rPr>
              <a:t>MPL</a:t>
            </a:r>
            <a:r>
              <a:rPr lang="en-US" sz="1600" b="1" i="1" strike="noStrike" spc="-1" baseline="-25000">
                <a:solidFill>
                  <a:srgbClr val="000000"/>
                </a:solidFill>
                <a:latin typeface="Arial"/>
              </a:rPr>
              <a:t>M</a:t>
            </a:r>
            <a:r>
              <a:rPr lang="en-US" sz="1600" b="1" strike="noStrike" spc="-1">
                <a:solidFill>
                  <a:srgbClr val="000000"/>
                </a:solidFill>
                <a:latin typeface="Arial"/>
              </a:rPr>
              <a:t> </a:t>
            </a:r>
            <a:r>
              <a:rPr lang="zh-CN" sz="1600" b="1" strike="noStrike" spc="-1">
                <a:solidFill>
                  <a:srgbClr val="000000"/>
                </a:solidFill>
                <a:latin typeface="Arial"/>
              </a:rPr>
              <a:t>上移到 </a:t>
            </a:r>
            <a:r>
              <a:rPr lang="en-US" sz="1600" b="1" i="1" strike="noStrike" spc="-1">
                <a:solidFill>
                  <a:srgbClr val="000000"/>
                </a:solidFill>
                <a:latin typeface="Arial"/>
              </a:rPr>
              <a:t>P</a:t>
            </a:r>
            <a:r>
              <a:rPr lang="en-US" sz="1600" b="1" i="1" strike="noStrike" spc="-1" baseline="-25000">
                <a:solidFill>
                  <a:srgbClr val="000000"/>
                </a:solidFill>
                <a:latin typeface="Arial"/>
              </a:rPr>
              <a:t>M</a:t>
            </a:r>
            <a:r>
              <a:rPr lang="en-US" sz="1600" b="1" i="1" strike="noStrike" spc="-1">
                <a:solidFill>
                  <a:srgbClr val="000000"/>
                </a:solidFill>
                <a:latin typeface="Symbol"/>
              </a:rPr>
              <a:t></a:t>
            </a:r>
            <a:r>
              <a:rPr lang="en-US" sz="1600" b="1" strike="noStrike" spc="-1">
                <a:solidFill>
                  <a:srgbClr val="000000"/>
                </a:solidFill>
                <a:latin typeface="Arial"/>
              </a:rPr>
              <a:t> </a:t>
            </a:r>
            <a:r>
              <a:rPr lang="zh-CN" sz="1600" b="1" strike="noStrike" spc="-1">
                <a:solidFill>
                  <a:srgbClr val="000000"/>
                </a:solidFill>
                <a:latin typeface="Arial"/>
              </a:rPr>
              <a:t>• </a:t>
            </a:r>
            <a:r>
              <a:rPr lang="en-US" sz="1600" b="1" i="1" strike="noStrike" spc="-1">
                <a:solidFill>
                  <a:srgbClr val="000000"/>
                </a:solidFill>
                <a:latin typeface="Arial"/>
              </a:rPr>
              <a:t>MPL</a:t>
            </a:r>
            <a:r>
              <a:rPr lang="en-US" sz="1600" b="1" i="1" strike="noStrike" spc="-1" baseline="-25000">
                <a:solidFill>
                  <a:srgbClr val="000000"/>
                </a:solidFill>
                <a:latin typeface="Arial"/>
              </a:rPr>
              <a:t>M</a:t>
            </a:r>
            <a:r>
              <a:rPr lang="en-US" sz="1600" b="1" strike="noStrike" spc="-1">
                <a:solidFill>
                  <a:srgbClr val="000000"/>
                </a:solidFill>
                <a:latin typeface="Arial"/>
              </a:rPr>
              <a:t> </a:t>
            </a:r>
            <a:r>
              <a:rPr lang="zh-CN" sz="1600" b="1" strike="noStrike" spc="-1">
                <a:solidFill>
                  <a:srgbClr val="000000"/>
                </a:solidFill>
                <a:latin typeface="Arial"/>
              </a:rPr>
              <a:t>，均衡点由</a:t>
            </a:r>
            <a:r>
              <a:rPr lang="en-US" sz="1600" b="1" strike="noStrike" spc="-1">
                <a:solidFill>
                  <a:srgbClr val="000000"/>
                </a:solidFill>
                <a:latin typeface="Arial"/>
              </a:rPr>
              <a:t>A</a:t>
            </a:r>
            <a:r>
              <a:rPr lang="zh-CN" sz="1600" b="1" strike="noStrike" spc="-1">
                <a:solidFill>
                  <a:srgbClr val="000000"/>
                </a:solidFill>
                <a:latin typeface="Arial"/>
              </a:rPr>
              <a:t>点到</a:t>
            </a:r>
            <a:r>
              <a:rPr lang="en-US" sz="1600" b="1" strike="noStrike" spc="-1">
                <a:solidFill>
                  <a:srgbClr val="000000"/>
                </a:solidFill>
                <a:latin typeface="Arial"/>
              </a:rPr>
              <a:t>B</a:t>
            </a:r>
            <a:r>
              <a:rPr lang="zh-CN" sz="1600" b="1" strike="noStrike" spc="-1">
                <a:solidFill>
                  <a:srgbClr val="000000"/>
                </a:solidFill>
                <a:latin typeface="Arial"/>
              </a:rPr>
              <a:t>点；</a:t>
            </a:r>
            <a:r>
              <a:rPr lang="en-US" sz="1600" b="1" strike="noStrike" spc="-1">
                <a:solidFill>
                  <a:srgbClr val="000000"/>
                </a:solidFill>
                <a:latin typeface="Arial"/>
              </a:rPr>
              <a:t>.</a:t>
            </a:r>
            <a:endParaRPr lang="en-US" sz="1600" b="0" strike="noStrike" spc="-1">
              <a:latin typeface="Arial"/>
            </a:endParaRPr>
          </a:p>
          <a:p>
            <a:pPr>
              <a:lnSpc>
                <a:spcPct val="150000"/>
              </a:lnSpc>
              <a:spcBef>
                <a:spcPts val="159"/>
              </a:spcBef>
              <a:spcAft>
                <a:spcPts val="159"/>
              </a:spcAft>
            </a:pPr>
            <a:r>
              <a:rPr lang="zh-CN" sz="1600" b="1" strike="noStrike" spc="-1">
                <a:solidFill>
                  <a:srgbClr val="000000"/>
                </a:solidFill>
                <a:latin typeface="Arial"/>
              </a:rPr>
              <a:t>制造业部门使用的劳动数量由</a:t>
            </a:r>
            <a:r>
              <a:rPr lang="en-US" sz="1600" b="1" strike="noStrike" spc="-1">
                <a:solidFill>
                  <a:srgbClr val="000000"/>
                </a:solidFill>
                <a:latin typeface="Arial"/>
              </a:rPr>
              <a:t>0</a:t>
            </a:r>
            <a:r>
              <a:rPr lang="en-US" sz="1600" b="1" i="1" strike="noStrike" spc="-1" baseline="-25000">
                <a:solidFill>
                  <a:srgbClr val="000000"/>
                </a:solidFill>
                <a:latin typeface="Arial"/>
              </a:rPr>
              <a:t>M</a:t>
            </a:r>
            <a:r>
              <a:rPr lang="en-US" sz="1600" b="1" i="1" strike="noStrike" spc="-1">
                <a:solidFill>
                  <a:srgbClr val="000000"/>
                </a:solidFill>
                <a:latin typeface="Arial"/>
              </a:rPr>
              <a:t>L</a:t>
            </a:r>
            <a:r>
              <a:rPr lang="en-US" sz="1600" b="1" strike="noStrike" spc="-1">
                <a:solidFill>
                  <a:srgbClr val="000000"/>
                </a:solidFill>
                <a:latin typeface="Arial"/>
              </a:rPr>
              <a:t> </a:t>
            </a:r>
            <a:r>
              <a:rPr lang="zh-CN" sz="1600" b="1" strike="noStrike" spc="-1">
                <a:solidFill>
                  <a:srgbClr val="000000"/>
                </a:solidFill>
                <a:latin typeface="Arial"/>
              </a:rPr>
              <a:t>上升到 </a:t>
            </a:r>
            <a:r>
              <a:rPr lang="en-US" sz="1600" b="1" strike="noStrike" spc="-1">
                <a:solidFill>
                  <a:srgbClr val="000000"/>
                </a:solidFill>
                <a:latin typeface="Arial"/>
              </a:rPr>
              <a:t>0</a:t>
            </a:r>
            <a:r>
              <a:rPr lang="en-US" sz="1600" b="1" i="1" strike="noStrike" spc="-1" baseline="-25000">
                <a:solidFill>
                  <a:srgbClr val="000000"/>
                </a:solidFill>
                <a:latin typeface="Arial"/>
              </a:rPr>
              <a:t>M</a:t>
            </a:r>
            <a:r>
              <a:rPr lang="en-US" sz="1600" b="1" i="1" strike="noStrike" spc="-1">
                <a:solidFill>
                  <a:srgbClr val="000000"/>
                </a:solidFill>
                <a:latin typeface="Arial"/>
              </a:rPr>
              <a:t>L</a:t>
            </a:r>
            <a:r>
              <a:rPr lang="en-US" sz="1600" b="1" i="1" strike="noStrike" spc="-1">
                <a:solidFill>
                  <a:srgbClr val="000000"/>
                </a:solidFill>
                <a:latin typeface="Symbol"/>
              </a:rPr>
              <a:t></a:t>
            </a:r>
            <a:r>
              <a:rPr lang="en-US" sz="1600" b="1" strike="noStrike" spc="-1">
                <a:solidFill>
                  <a:srgbClr val="000000"/>
                </a:solidFill>
                <a:latin typeface="Arial"/>
              </a:rPr>
              <a:t>, </a:t>
            </a:r>
            <a:r>
              <a:rPr lang="zh-CN" sz="1600" b="1" strike="noStrike" spc="-1">
                <a:solidFill>
                  <a:srgbClr val="000000"/>
                </a:solidFill>
                <a:latin typeface="Arial"/>
              </a:rPr>
              <a:t>农业部门则由</a:t>
            </a:r>
            <a:r>
              <a:rPr lang="en-US" sz="1600" b="1" strike="noStrike" spc="-1">
                <a:solidFill>
                  <a:srgbClr val="000000"/>
                </a:solidFill>
                <a:latin typeface="Arial"/>
              </a:rPr>
              <a:t>0</a:t>
            </a:r>
            <a:r>
              <a:rPr lang="en-US" sz="1600" b="1" i="1" strike="noStrike" spc="-1" baseline="-25000">
                <a:solidFill>
                  <a:srgbClr val="000000"/>
                </a:solidFill>
                <a:latin typeface="Arial"/>
              </a:rPr>
              <a:t>A</a:t>
            </a:r>
            <a:r>
              <a:rPr lang="en-US" sz="1600" b="1" i="1" strike="noStrike" spc="-1">
                <a:solidFill>
                  <a:srgbClr val="000000"/>
                </a:solidFill>
                <a:latin typeface="Arial"/>
              </a:rPr>
              <a:t>L</a:t>
            </a:r>
            <a:r>
              <a:rPr lang="en-US" sz="1600" b="1" strike="noStrike" spc="-1">
                <a:solidFill>
                  <a:srgbClr val="000000"/>
                </a:solidFill>
                <a:latin typeface="Arial"/>
              </a:rPr>
              <a:t> </a:t>
            </a:r>
            <a:r>
              <a:rPr lang="zh-CN" sz="1600" b="1" strike="noStrike" spc="-1">
                <a:solidFill>
                  <a:srgbClr val="000000"/>
                </a:solidFill>
                <a:latin typeface="Arial"/>
              </a:rPr>
              <a:t>下降为 </a:t>
            </a:r>
            <a:r>
              <a:rPr lang="en-US" sz="1600" b="1" strike="noStrike" spc="-1">
                <a:solidFill>
                  <a:srgbClr val="000000"/>
                </a:solidFill>
                <a:latin typeface="Arial"/>
              </a:rPr>
              <a:t>0</a:t>
            </a:r>
            <a:r>
              <a:rPr lang="en-US" sz="1600" b="1" i="1" strike="noStrike" spc="-1" baseline="-25000">
                <a:solidFill>
                  <a:srgbClr val="000000"/>
                </a:solidFill>
                <a:latin typeface="Arial"/>
              </a:rPr>
              <a:t>A</a:t>
            </a:r>
            <a:r>
              <a:rPr lang="en-US" sz="1600" b="1" i="1" strike="noStrike" spc="-1">
                <a:solidFill>
                  <a:srgbClr val="000000"/>
                </a:solidFill>
                <a:latin typeface="Arial"/>
              </a:rPr>
              <a:t>L</a:t>
            </a:r>
            <a:r>
              <a:rPr lang="en-US" sz="1600" b="1" i="1" strike="noStrike" spc="-1">
                <a:solidFill>
                  <a:srgbClr val="000000"/>
                </a:solidFill>
                <a:latin typeface="Symbol"/>
              </a:rPr>
              <a:t></a:t>
            </a:r>
            <a:r>
              <a:rPr lang="en-US" sz="1600" b="1" strike="noStrike" spc="-1">
                <a:solidFill>
                  <a:srgbClr val="000000"/>
                </a:solidFill>
                <a:latin typeface="Arial"/>
              </a:rPr>
              <a:t>. </a:t>
            </a:r>
            <a:endParaRPr lang="en-US" sz="1600" b="0" strike="noStrike" spc="-1">
              <a:latin typeface="Arial"/>
            </a:endParaRPr>
          </a:p>
          <a:p>
            <a:pPr>
              <a:lnSpc>
                <a:spcPct val="150000"/>
              </a:lnSpc>
              <a:spcBef>
                <a:spcPts val="159"/>
              </a:spcBef>
              <a:spcAft>
                <a:spcPts val="159"/>
              </a:spcAft>
            </a:pPr>
            <a:r>
              <a:rPr lang="zh-CN" sz="1600" b="1" strike="noStrike" spc="-1">
                <a:solidFill>
                  <a:srgbClr val="000000"/>
                </a:solidFill>
                <a:latin typeface="Arial"/>
              </a:rPr>
              <a:t>均衡工资由</a:t>
            </a:r>
            <a:r>
              <a:rPr lang="en-US" sz="1600" b="1" i="1" strike="noStrike" spc="-1">
                <a:solidFill>
                  <a:srgbClr val="000000"/>
                </a:solidFill>
                <a:latin typeface="Arial"/>
              </a:rPr>
              <a:t>W</a:t>
            </a:r>
            <a:r>
              <a:rPr lang="en-US" sz="1600" b="1" strike="noStrike" spc="-1">
                <a:solidFill>
                  <a:srgbClr val="000000"/>
                </a:solidFill>
                <a:latin typeface="Arial"/>
              </a:rPr>
              <a:t> </a:t>
            </a:r>
            <a:r>
              <a:rPr lang="zh-CN" sz="1600" b="1" strike="noStrike" spc="-1">
                <a:solidFill>
                  <a:srgbClr val="000000"/>
                </a:solidFill>
                <a:latin typeface="Arial"/>
              </a:rPr>
              <a:t>提高到 </a:t>
            </a:r>
            <a:r>
              <a:rPr lang="en-US" sz="1600" b="1" i="1" strike="noStrike" spc="-1">
                <a:solidFill>
                  <a:srgbClr val="000000"/>
                </a:solidFill>
                <a:latin typeface="Arial"/>
              </a:rPr>
              <a:t>W</a:t>
            </a:r>
            <a:r>
              <a:rPr lang="en-US" sz="1600" b="1" i="1" strike="noStrike" spc="-1">
                <a:solidFill>
                  <a:srgbClr val="000000"/>
                </a:solidFill>
                <a:latin typeface="Symbol"/>
              </a:rPr>
              <a:t></a:t>
            </a:r>
            <a:r>
              <a:rPr lang="en-US" sz="1600" b="1" strike="noStrike" spc="-1">
                <a:solidFill>
                  <a:srgbClr val="000000"/>
                </a:solidFill>
                <a:latin typeface="Arial"/>
              </a:rPr>
              <a:t>, </a:t>
            </a:r>
            <a:r>
              <a:rPr lang="zh-CN" sz="1600" b="1" strike="noStrike" spc="-1">
                <a:solidFill>
                  <a:srgbClr val="000000"/>
                </a:solidFill>
                <a:latin typeface="Arial"/>
              </a:rPr>
              <a:t>但增长的幅度小于 </a:t>
            </a:r>
            <a:r>
              <a:rPr lang="en-US" sz="1600" b="1" strike="noStrike" spc="-1">
                <a:solidFill>
                  <a:srgbClr val="000000"/>
                </a:solidFill>
                <a:latin typeface="Symbol"/>
              </a:rPr>
              <a:t></a:t>
            </a:r>
            <a:r>
              <a:rPr lang="en-US" sz="1600" b="1" i="1" strike="noStrike" spc="-1">
                <a:solidFill>
                  <a:srgbClr val="000000"/>
                </a:solidFill>
                <a:latin typeface="Arial"/>
              </a:rPr>
              <a:t>P</a:t>
            </a:r>
            <a:r>
              <a:rPr lang="en-US" sz="1600" b="1" i="1" strike="noStrike" spc="-1" baseline="-25000">
                <a:solidFill>
                  <a:srgbClr val="000000"/>
                </a:solidFill>
                <a:latin typeface="Arial"/>
              </a:rPr>
              <a:t>M</a:t>
            </a:r>
            <a:r>
              <a:rPr lang="en-US" sz="1600" b="1" strike="noStrike" spc="-1">
                <a:solidFill>
                  <a:srgbClr val="000000"/>
                </a:solidFill>
                <a:latin typeface="Arial"/>
              </a:rPr>
              <a:t> </a:t>
            </a:r>
            <a:r>
              <a:rPr lang="zh-CN" sz="1600" b="1" strike="noStrike" spc="-1">
                <a:solidFill>
                  <a:srgbClr val="000000"/>
                </a:solidFill>
                <a:latin typeface="Arial"/>
              </a:rPr>
              <a:t>• </a:t>
            </a:r>
            <a:r>
              <a:rPr lang="en-US" sz="1600" b="1" i="1" strike="noStrike" spc="-1">
                <a:solidFill>
                  <a:srgbClr val="000000"/>
                </a:solidFill>
                <a:latin typeface="Arial"/>
              </a:rPr>
              <a:t>MPL</a:t>
            </a:r>
            <a:r>
              <a:rPr lang="en-US" sz="1600" b="1" i="1" strike="noStrike" spc="-1" baseline="-25000">
                <a:solidFill>
                  <a:srgbClr val="000000"/>
                </a:solidFill>
                <a:latin typeface="Arial"/>
              </a:rPr>
              <a:t>M</a:t>
            </a:r>
            <a:r>
              <a:rPr lang="en-US" sz="1600" b="1" strike="noStrike" spc="-1">
                <a:solidFill>
                  <a:srgbClr val="000000"/>
                </a:solidFill>
                <a:latin typeface="Arial"/>
              </a:rPr>
              <a:t>.</a:t>
            </a:r>
            <a:endParaRPr lang="en-US" sz="1600" b="0" strike="noStrike" spc="-1">
              <a:latin typeface="Arial"/>
            </a:endParaRPr>
          </a:p>
        </p:txBody>
      </p:sp>
      <p:sp>
        <p:nvSpPr>
          <p:cNvPr id="200" name="CustomShape 7"/>
          <p:cNvSpPr/>
          <p:nvPr/>
        </p:nvSpPr>
        <p:spPr>
          <a:xfrm>
            <a:off x="689040" y="1701720"/>
            <a:ext cx="5559120" cy="4311360"/>
          </a:xfrm>
          <a:prstGeom prst="rect">
            <a:avLst/>
          </a:prstGeom>
          <a:solidFill>
            <a:schemeClr val="bg1"/>
          </a:solidFill>
          <a:ln w="25400">
            <a:solidFill>
              <a:srgbClr val="D4D3D3"/>
            </a:solidFill>
            <a:round/>
          </a:ln>
        </p:spPr>
        <p:style>
          <a:lnRef idx="0">
            <a:scrgbClr r="0" g="0" b="0"/>
          </a:lnRef>
          <a:fillRef idx="0">
            <a:scrgbClr r="0" g="0" b="0"/>
          </a:fillRef>
          <a:effectRef idx="0">
            <a:scrgbClr r="0" g="0" b="0"/>
          </a:effectRef>
          <a:fontRef idx="minor"/>
        </p:style>
      </p:sp>
      <p:sp>
        <p:nvSpPr>
          <p:cNvPr id="201" name="TextShape 8"/>
          <p:cNvSpPr txBox="1"/>
          <p:nvPr/>
        </p:nvSpPr>
        <p:spPr>
          <a:xfrm>
            <a:off x="566640" y="0"/>
            <a:ext cx="8577000" cy="820440"/>
          </a:xfrm>
          <a:prstGeom prst="rect">
            <a:avLst/>
          </a:prstGeom>
          <a:noFill/>
          <a:ln w="0">
            <a:noFill/>
          </a:ln>
        </p:spPr>
        <p:txBody>
          <a:bodyPr anchor="ctr">
            <a:noAutofit/>
          </a:bodyPr>
          <a:lstStyle/>
          <a:p>
            <a:pPr algn="ctr">
              <a:lnSpc>
                <a:spcPct val="100000"/>
              </a:lnSpc>
            </a:pPr>
            <a:r>
              <a:rPr lang="en-US" sz="4400" b="0" strike="noStrike" spc="-1">
                <a:solidFill>
                  <a:srgbClr val="69134B"/>
                </a:solidFill>
                <a:latin typeface="Calibri"/>
              </a:rPr>
              <a:t>2  </a:t>
            </a:r>
            <a:r>
              <a:rPr lang="zh-CN" sz="4400" b="0" strike="noStrike" spc="-1">
                <a:solidFill>
                  <a:srgbClr val="69134B"/>
                </a:solidFill>
                <a:latin typeface="Calibri"/>
              </a:rPr>
              <a:t>劳动所得</a:t>
            </a:r>
            <a:endParaRPr lang="en-US" sz="4400" b="0" strike="noStrike" spc="-1">
              <a:solidFill>
                <a:srgbClr val="000000"/>
              </a:solidFill>
              <a:latin typeface="Arial"/>
            </a:endParaRPr>
          </a:p>
        </p:txBody>
      </p:sp>
      <p:pic>
        <p:nvPicPr>
          <p:cNvPr id="202" name="Picture 2"/>
          <p:cNvPicPr/>
          <p:nvPr/>
        </p:nvPicPr>
        <p:blipFill>
          <a:blip r:embed="rId3"/>
          <a:stretch/>
        </p:blipFill>
        <p:spPr>
          <a:xfrm>
            <a:off x="686880" y="1686240"/>
            <a:ext cx="5564880" cy="439812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94"/>
                                        </p:tgtEl>
                                        <p:attrNameLst>
                                          <p:attrName>style.visibility</p:attrName>
                                        </p:attrNameLst>
                                      </p:cBhvr>
                                      <p:to>
                                        <p:strVal val="visible"/>
                                      </p:to>
                                    </p:set>
                                    <p:animEffect transition="in" filter="wipe(left)">
                                      <p:cBhvr additive="repl">
                                        <p:cTn id="7" dur="500"/>
                                        <p:tgtEl>
                                          <p:spTgt spid="194"/>
                                        </p:tgtEl>
                                      </p:cBhvr>
                                    </p:animEffect>
                                  </p:childTnLst>
                                </p:cTn>
                              </p:par>
                            </p:childTnLst>
                          </p:cTn>
                        </p:par>
                        <p:par>
                          <p:cTn id="8" fill="hold">
                            <p:stCondLst>
                              <p:cond delay="500"/>
                            </p:stCondLst>
                            <p:childTnLst>
                              <p:par>
                                <p:cTn id="9" presetID="29" presetClass="entr" fill="hold" nodeType="afterEffect">
                                  <p:stCondLst>
                                    <p:cond delay="0"/>
                                  </p:stCondLst>
                                  <p:childTnLst>
                                    <p:set>
                                      <p:cBhvr>
                                        <p:cTn id="10" dur="1" fill="hold">
                                          <p:stCondLst>
                                            <p:cond delay="0"/>
                                          </p:stCondLst>
                                        </p:cTn>
                                        <p:tgtEl>
                                          <p:spTgt spid="195"/>
                                        </p:tgtEl>
                                        <p:attrNameLst>
                                          <p:attrName>style.visibility</p:attrName>
                                        </p:attrNameLst>
                                      </p:cBhvr>
                                      <p:to>
                                        <p:strVal val="visible"/>
                                      </p:to>
                                    </p:set>
                                    <p:anim calcmode="lin" valueType="num">
                                      <p:cBhvr additive="repl">
                                        <p:cTn id="11" dur="500" fill="hold"/>
                                        <p:tgtEl>
                                          <p:spTgt spid="195"/>
                                        </p:tgtEl>
                                        <p:attrNameLst>
                                          <p:attrName>ppt_x</p:attrName>
                                        </p:attrNameLst>
                                      </p:cBhvr>
                                      <p:tavLst>
                                        <p:tav tm="0">
                                          <p:val>
                                            <p:strVal val="#ppt_x-.2"/>
                                          </p:val>
                                        </p:tav>
                                        <p:tav tm="100000">
                                          <p:val>
                                            <p:strVal val="#ppt_x"/>
                                          </p:val>
                                        </p:tav>
                                      </p:tavLst>
                                    </p:anim>
                                    <p:anim calcmode="lin" valueType="num">
                                      <p:cBhvr additive="repl">
                                        <p:cTn id="12" dur="500" fill="hold"/>
                                        <p:tgtEl>
                                          <p:spTgt spid="195"/>
                                        </p:tgtEl>
                                        <p:attrNameLst>
                                          <p:attrName>ppt_y</p:attrName>
                                        </p:attrNameLst>
                                      </p:cBhvr>
                                      <p:tavLst>
                                        <p:tav tm="0">
                                          <p:val>
                                            <p:strVal val="#ppt_y"/>
                                          </p:val>
                                        </p:tav>
                                        <p:tav tm="100000">
                                          <p:val>
                                            <p:strVal val="#ppt_y"/>
                                          </p:val>
                                        </p:tav>
                                      </p:tavLst>
                                    </p:anim>
                                    <p:animEffect transition="in" filter="wipe(right)">
                                      <p:cBhvr additive="repl">
                                        <p:cTn id="13" dur="500"/>
                                        <p:tgtEl>
                                          <p:spTgt spid="195"/>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98"/>
                                        </p:tgtEl>
                                        <p:attrNameLst>
                                          <p:attrName>style.visibility</p:attrName>
                                        </p:attrNameLst>
                                      </p:cBhvr>
                                      <p:to>
                                        <p:strVal val="visible"/>
                                      </p:to>
                                    </p:set>
                                    <p:animEffect transition="in" filter="wipe(left)">
                                      <p:cBhvr additive="repl">
                                        <p:cTn id="17" dur="500"/>
                                        <p:tgtEl>
                                          <p:spTgt spid="198"/>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200"/>
                                        </p:tgtEl>
                                        <p:attrNameLst>
                                          <p:attrName>style.visibility</p:attrName>
                                        </p:attrNameLst>
                                      </p:cBhvr>
                                      <p:to>
                                        <p:strVal val="visible"/>
                                      </p:to>
                                    </p:set>
                                    <p:animEffect transition="in" filter="wipe(left)">
                                      <p:cBhvr additive="repl">
                                        <p:cTn id="21" dur="500"/>
                                        <p:tgtEl>
                                          <p:spTgt spid="200"/>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199">
                                            <p:txEl>
                                              <p:pRg st="0" end="0"/>
                                            </p:txEl>
                                          </p:spTgt>
                                        </p:tgtEl>
                                        <p:attrNameLst>
                                          <p:attrName>style.visibility</p:attrName>
                                        </p:attrNameLst>
                                      </p:cBhvr>
                                      <p:to>
                                        <p:strVal val="visible"/>
                                      </p:to>
                                    </p:set>
                                    <p:animEffect transition="in" filter="wipe(left)">
                                      <p:cBhvr additive="repl">
                                        <p:cTn id="25" dur="500"/>
                                        <p:tgtEl>
                                          <p:spTgt spid="199">
                                            <p:txEl>
                                              <p:pRg st="0" end="0"/>
                                            </p:txEl>
                                          </p:spTgt>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99">
                                            <p:txEl>
                                              <p:pRg st="1" end="1"/>
                                            </p:txEl>
                                          </p:spTgt>
                                        </p:tgtEl>
                                        <p:attrNameLst>
                                          <p:attrName>style.visibility</p:attrName>
                                        </p:attrNameLst>
                                      </p:cBhvr>
                                      <p:to>
                                        <p:strVal val="visible"/>
                                      </p:to>
                                    </p:set>
                                    <p:animEffect transition="in" filter="wipe(left)">
                                      <p:cBhvr additive="repl">
                                        <p:cTn id="29" dur="500"/>
                                        <p:tgtEl>
                                          <p:spTgt spid="199">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99">
                                            <p:txEl>
                                              <p:pRg st="2" end="2"/>
                                            </p:txEl>
                                          </p:spTgt>
                                        </p:tgtEl>
                                        <p:attrNameLst>
                                          <p:attrName>style.visibility</p:attrName>
                                        </p:attrNameLst>
                                      </p:cBhvr>
                                      <p:to>
                                        <p:strVal val="visible"/>
                                      </p:to>
                                    </p:set>
                                    <p:animEffect transition="in" filter="wipe(left)">
                                      <p:cBhvr additive="repl">
                                        <p:cTn id="34" dur="500"/>
                                        <p:tgtEl>
                                          <p:spTgt spid="199">
                                            <p:txEl>
                                              <p:pRg st="2" end="2"/>
                                            </p:txEl>
                                          </p:spTgt>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199">
                                            <p:txEl>
                                              <p:pRg st="3" end="3"/>
                                            </p:txEl>
                                          </p:spTgt>
                                        </p:tgtEl>
                                        <p:attrNameLst>
                                          <p:attrName>style.visibility</p:attrName>
                                        </p:attrNameLst>
                                      </p:cBhvr>
                                      <p:to>
                                        <p:strVal val="visible"/>
                                      </p:to>
                                    </p:set>
                                    <p:animEffect transition="in" filter="wipe(left)">
                                      <p:cBhvr additive="repl">
                                        <p:cTn id="38" dur="500"/>
                                        <p:tgtEl>
                                          <p:spTgt spid="19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CustomShape 1"/>
          <p:cNvSpPr/>
          <p:nvPr/>
        </p:nvSpPr>
        <p:spPr>
          <a:xfrm>
            <a:off x="566640" y="820800"/>
            <a:ext cx="7351200" cy="4561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79"/>
              </a:spcBef>
            </a:pPr>
            <a:r>
              <a:rPr lang="zh-CN" sz="2400" b="1" strike="noStrike" spc="-1">
                <a:solidFill>
                  <a:srgbClr val="356A41"/>
                </a:solidFill>
                <a:latin typeface="Arial"/>
              </a:rPr>
              <a:t>制造业相对价格变化</a:t>
            </a:r>
            <a:endParaRPr lang="en-US" sz="2400" b="0" strike="noStrike" spc="-1">
              <a:latin typeface="Arial"/>
            </a:endParaRPr>
          </a:p>
        </p:txBody>
      </p:sp>
      <p:sp>
        <p:nvSpPr>
          <p:cNvPr id="204" name="TextShape 2"/>
          <p:cNvSpPr txBox="1"/>
          <p:nvPr/>
        </p:nvSpPr>
        <p:spPr>
          <a:xfrm>
            <a:off x="566640" y="0"/>
            <a:ext cx="8577000" cy="820440"/>
          </a:xfrm>
          <a:prstGeom prst="rect">
            <a:avLst/>
          </a:prstGeom>
          <a:noFill/>
          <a:ln w="0">
            <a:noFill/>
          </a:ln>
        </p:spPr>
        <p:txBody>
          <a:bodyPr anchor="ctr">
            <a:noAutofit/>
          </a:bodyPr>
          <a:lstStyle/>
          <a:p>
            <a:pPr algn="ctr">
              <a:lnSpc>
                <a:spcPct val="100000"/>
              </a:lnSpc>
            </a:pPr>
            <a:r>
              <a:rPr lang="en-US" sz="4400" b="0" strike="noStrike" spc="-1">
                <a:solidFill>
                  <a:srgbClr val="69134B"/>
                </a:solidFill>
                <a:latin typeface="Calibri"/>
              </a:rPr>
              <a:t>2  </a:t>
            </a:r>
            <a:r>
              <a:rPr lang="zh-CN" sz="4400" b="0" strike="noStrike" spc="-1">
                <a:solidFill>
                  <a:srgbClr val="69134B"/>
                </a:solidFill>
                <a:latin typeface="Calibri"/>
              </a:rPr>
              <a:t>劳动所得</a:t>
            </a:r>
            <a:endParaRPr lang="en-US" sz="4400" b="0" strike="noStrike" spc="-1">
              <a:solidFill>
                <a:srgbClr val="000000"/>
              </a:solidFill>
              <a:latin typeface="Arial"/>
            </a:endParaRPr>
          </a:p>
        </p:txBody>
      </p:sp>
      <p:pic>
        <p:nvPicPr>
          <p:cNvPr id="205" name="Picture 2"/>
          <p:cNvPicPr/>
          <p:nvPr/>
        </p:nvPicPr>
        <p:blipFill>
          <a:blip r:embed="rId3"/>
          <a:stretch/>
        </p:blipFill>
        <p:spPr>
          <a:xfrm>
            <a:off x="516600" y="1356480"/>
            <a:ext cx="7861320" cy="1727280"/>
          </a:xfrm>
          <a:prstGeom prst="rect">
            <a:avLst/>
          </a:prstGeom>
          <a:ln w="9525">
            <a:noFill/>
          </a:ln>
        </p:spPr>
      </p:pic>
      <p:pic>
        <p:nvPicPr>
          <p:cNvPr id="206" name="Picture 4"/>
          <p:cNvPicPr/>
          <p:nvPr/>
        </p:nvPicPr>
        <p:blipFill>
          <a:blip r:embed="rId4"/>
          <a:stretch/>
        </p:blipFill>
        <p:spPr>
          <a:xfrm>
            <a:off x="308520" y="3074760"/>
            <a:ext cx="7963560" cy="211356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566640" y="820800"/>
            <a:ext cx="7351200" cy="4561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79"/>
              </a:spcBef>
            </a:pPr>
            <a:r>
              <a:rPr lang="zh-CN" sz="2400" b="1" strike="noStrike" spc="-1">
                <a:solidFill>
                  <a:srgbClr val="356A41"/>
                </a:solidFill>
                <a:latin typeface="Arial"/>
              </a:rPr>
              <a:t>制造业相对价格变动</a:t>
            </a:r>
            <a:endParaRPr lang="en-US" sz="2400" b="0" strike="noStrike" spc="-1">
              <a:latin typeface="Arial"/>
            </a:endParaRPr>
          </a:p>
        </p:txBody>
      </p:sp>
      <p:sp>
        <p:nvSpPr>
          <p:cNvPr id="208" name="CustomShape 2"/>
          <p:cNvSpPr/>
          <p:nvPr/>
        </p:nvSpPr>
        <p:spPr>
          <a:xfrm>
            <a:off x="6377040" y="1894320"/>
            <a:ext cx="2641320" cy="28159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spcBef>
                <a:spcPts val="159"/>
              </a:spcBef>
              <a:spcAft>
                <a:spcPts val="159"/>
              </a:spcAft>
            </a:pPr>
            <a:r>
              <a:rPr lang="zh-CN" sz="1600" b="1" strike="noStrike" spc="-1">
                <a:solidFill>
                  <a:srgbClr val="3D68AF"/>
                </a:solidFill>
                <a:latin typeface="Arial"/>
              </a:rPr>
              <a:t>实际工资效应</a:t>
            </a:r>
            <a:endParaRPr lang="en-US" sz="1600" b="0" strike="noStrike" spc="-1">
              <a:latin typeface="Arial"/>
            </a:endParaRPr>
          </a:p>
          <a:p>
            <a:pPr>
              <a:lnSpc>
                <a:spcPct val="150000"/>
              </a:lnSpc>
              <a:spcBef>
                <a:spcPts val="159"/>
              </a:spcBef>
              <a:spcAft>
                <a:spcPts val="159"/>
              </a:spcAft>
            </a:pPr>
            <a:r>
              <a:rPr lang="en-US" sz="1600" b="1" strike="noStrike" spc="-1">
                <a:solidFill>
                  <a:srgbClr val="3D68AF"/>
                </a:solidFill>
                <a:latin typeface="Arial"/>
              </a:rPr>
              <a:t> </a:t>
            </a:r>
            <a:r>
              <a:rPr lang="zh-CN" sz="1600" b="0" strike="noStrike" spc="-1">
                <a:solidFill>
                  <a:srgbClr val="000000"/>
                </a:solidFill>
                <a:latin typeface="Arial"/>
              </a:rPr>
              <a:t>工资增加幅度小于相对价格的变动幅度，即</a:t>
            </a:r>
            <a:endParaRPr lang="en-US" sz="1600" b="0" strike="noStrike" spc="-1">
              <a:latin typeface="Arial"/>
            </a:endParaRPr>
          </a:p>
          <a:p>
            <a:pPr>
              <a:lnSpc>
                <a:spcPct val="150000"/>
              </a:lnSpc>
              <a:spcBef>
                <a:spcPts val="159"/>
              </a:spcBef>
              <a:spcAft>
                <a:spcPts val="159"/>
              </a:spcAft>
            </a:pPr>
            <a:r>
              <a:rPr lang="en-US" sz="1600" b="0" strike="noStrike" spc="-1">
                <a:solidFill>
                  <a:srgbClr val="000000"/>
                </a:solidFill>
                <a:latin typeface="Arial"/>
              </a:rPr>
              <a:t> Δ</a:t>
            </a:r>
            <a:r>
              <a:rPr lang="en-US" sz="1600" b="0" i="1" strike="noStrike" spc="-1">
                <a:solidFill>
                  <a:srgbClr val="000000"/>
                </a:solidFill>
                <a:latin typeface="Arial"/>
              </a:rPr>
              <a:t>W</a:t>
            </a:r>
            <a:r>
              <a:rPr lang="en-US" sz="1600" b="0" strike="noStrike" spc="-1">
                <a:solidFill>
                  <a:srgbClr val="000000"/>
                </a:solidFill>
                <a:latin typeface="Arial"/>
              </a:rPr>
              <a:t>/</a:t>
            </a:r>
            <a:r>
              <a:rPr lang="en-US" sz="1600" b="0" i="1" strike="noStrike" spc="-1">
                <a:solidFill>
                  <a:srgbClr val="000000"/>
                </a:solidFill>
                <a:latin typeface="Arial"/>
              </a:rPr>
              <a:t>W </a:t>
            </a:r>
            <a:r>
              <a:rPr lang="en-US" sz="1600" b="0" strike="noStrike" spc="-1">
                <a:solidFill>
                  <a:srgbClr val="000000"/>
                </a:solidFill>
                <a:latin typeface="Arial"/>
              </a:rPr>
              <a:t>&lt; Δ</a:t>
            </a:r>
            <a:r>
              <a:rPr lang="en-US" sz="1600" b="0" i="1" strike="noStrike" spc="-1">
                <a:solidFill>
                  <a:srgbClr val="000000"/>
                </a:solidFill>
                <a:latin typeface="Arial"/>
              </a:rPr>
              <a:t>P</a:t>
            </a:r>
            <a:r>
              <a:rPr lang="en-US" sz="1600" b="0" i="1" strike="noStrike" spc="-1" baseline="-25000">
                <a:solidFill>
                  <a:srgbClr val="000000"/>
                </a:solidFill>
                <a:latin typeface="Arial"/>
              </a:rPr>
              <a:t>M</a:t>
            </a:r>
            <a:r>
              <a:rPr lang="en-US" sz="1600" b="0" i="1" strike="noStrike" spc="-1">
                <a:solidFill>
                  <a:srgbClr val="000000"/>
                </a:solidFill>
                <a:latin typeface="Arial"/>
              </a:rPr>
              <a:t> </a:t>
            </a:r>
            <a:r>
              <a:rPr lang="en-US" sz="1600" b="0" strike="noStrike" spc="-1">
                <a:solidFill>
                  <a:srgbClr val="000000"/>
                </a:solidFill>
                <a:latin typeface="Arial"/>
              </a:rPr>
              <a:t>/</a:t>
            </a:r>
            <a:r>
              <a:rPr lang="en-US" sz="1600" b="0" i="1" strike="noStrike" spc="-1">
                <a:solidFill>
                  <a:srgbClr val="000000"/>
                </a:solidFill>
                <a:latin typeface="Arial"/>
              </a:rPr>
              <a:t>P</a:t>
            </a:r>
            <a:r>
              <a:rPr lang="en-US" sz="1600" b="0" i="1" strike="noStrike" spc="-1" baseline="-25000">
                <a:solidFill>
                  <a:srgbClr val="000000"/>
                </a:solidFill>
                <a:latin typeface="Arial"/>
              </a:rPr>
              <a:t>M</a:t>
            </a:r>
            <a:r>
              <a:rPr lang="en-US" sz="1600" b="0" i="1" strike="noStrike" spc="-1">
                <a:solidFill>
                  <a:srgbClr val="000000"/>
                </a:solidFill>
                <a:latin typeface="Arial"/>
              </a:rPr>
              <a:t>, </a:t>
            </a:r>
            <a:endParaRPr lang="en-US" sz="1600" b="0" strike="noStrike" spc="-1">
              <a:latin typeface="Arial"/>
            </a:endParaRPr>
          </a:p>
          <a:p>
            <a:pPr>
              <a:lnSpc>
                <a:spcPct val="150000"/>
              </a:lnSpc>
              <a:spcBef>
                <a:spcPts val="159"/>
              </a:spcBef>
              <a:spcAft>
                <a:spcPts val="159"/>
              </a:spcAft>
            </a:pPr>
            <a:r>
              <a:rPr lang="zh-CN" sz="1600" b="0" i="1" strike="noStrike" spc="-1">
                <a:solidFill>
                  <a:srgbClr val="000000"/>
                </a:solidFill>
                <a:latin typeface="Arial"/>
              </a:rPr>
              <a:t>表明</a:t>
            </a:r>
            <a:r>
              <a:rPr lang="zh-CN" sz="1600" b="0" strike="noStrike" spc="-1">
                <a:solidFill>
                  <a:srgbClr val="000000"/>
                </a:solidFill>
                <a:latin typeface="Arial"/>
              </a:rPr>
              <a:t>工资能够购买制造业产品的数量下降，以制造业产品衡量的实际工资下降；</a:t>
            </a:r>
            <a:endParaRPr lang="en-US" sz="1600" b="0" strike="noStrike" spc="-1">
              <a:latin typeface="Arial"/>
            </a:endParaRPr>
          </a:p>
        </p:txBody>
      </p:sp>
      <p:sp>
        <p:nvSpPr>
          <p:cNvPr id="209" name="TextShape 3"/>
          <p:cNvSpPr txBox="1"/>
          <p:nvPr/>
        </p:nvSpPr>
        <p:spPr>
          <a:xfrm>
            <a:off x="566640" y="0"/>
            <a:ext cx="8577000" cy="820440"/>
          </a:xfrm>
          <a:prstGeom prst="rect">
            <a:avLst/>
          </a:prstGeom>
          <a:noFill/>
          <a:ln w="0">
            <a:noFill/>
          </a:ln>
        </p:spPr>
        <p:txBody>
          <a:bodyPr anchor="ctr">
            <a:noAutofit/>
          </a:bodyPr>
          <a:lstStyle/>
          <a:p>
            <a:pPr algn="ctr">
              <a:lnSpc>
                <a:spcPct val="100000"/>
              </a:lnSpc>
            </a:pPr>
            <a:r>
              <a:rPr lang="en-US" sz="4400" b="0" strike="noStrike" spc="-1">
                <a:solidFill>
                  <a:srgbClr val="69134B"/>
                </a:solidFill>
                <a:latin typeface="Calibri"/>
              </a:rPr>
              <a:t>2  </a:t>
            </a:r>
            <a:r>
              <a:rPr lang="zh-CN" sz="4400" b="0" strike="noStrike" spc="-1">
                <a:solidFill>
                  <a:srgbClr val="69134B"/>
                </a:solidFill>
                <a:latin typeface="Calibri"/>
              </a:rPr>
              <a:t>劳动所得</a:t>
            </a:r>
            <a:endParaRPr lang="en-US" sz="4400" b="0" strike="noStrike" spc="-1">
              <a:solidFill>
                <a:srgbClr val="000000"/>
              </a:solidFill>
              <a:latin typeface="Arial"/>
            </a:endParaRPr>
          </a:p>
        </p:txBody>
      </p:sp>
      <p:grpSp>
        <p:nvGrpSpPr>
          <p:cNvPr id="210" name="Group 4"/>
          <p:cNvGrpSpPr/>
          <p:nvPr/>
        </p:nvGrpSpPr>
        <p:grpSpPr>
          <a:xfrm>
            <a:off x="566640" y="1282680"/>
            <a:ext cx="5790960" cy="4730400"/>
            <a:chOff x="566640" y="1282680"/>
            <a:chExt cx="5790960" cy="4730400"/>
          </a:xfrm>
        </p:grpSpPr>
        <p:sp>
          <p:nvSpPr>
            <p:cNvPr id="211" name="CustomShape 5"/>
            <p:cNvSpPr/>
            <p:nvPr/>
          </p:nvSpPr>
          <p:spPr>
            <a:xfrm>
              <a:off x="566640" y="1282680"/>
              <a:ext cx="5790960" cy="4730400"/>
            </a:xfrm>
            <a:prstGeom prst="rect">
              <a:avLst/>
            </a:prstGeom>
            <a:solidFill>
              <a:srgbClr val="FAECCE"/>
            </a:solidFill>
            <a:ln w="38100">
              <a:solidFill>
                <a:srgbClr val="CBBEB7"/>
              </a:solidFill>
              <a:round/>
            </a:ln>
          </p:spPr>
          <p:style>
            <a:lnRef idx="0">
              <a:scrgbClr r="0" g="0" b="0"/>
            </a:lnRef>
            <a:fillRef idx="0">
              <a:scrgbClr r="0" g="0" b="0"/>
            </a:fillRef>
            <a:effectRef idx="0">
              <a:scrgbClr r="0" g="0" b="0"/>
            </a:effectRef>
            <a:fontRef idx="minor"/>
          </p:style>
        </p:sp>
        <p:sp>
          <p:nvSpPr>
            <p:cNvPr id="212" name="CustomShape 6"/>
            <p:cNvSpPr/>
            <p:nvPr/>
          </p:nvSpPr>
          <p:spPr>
            <a:xfrm>
              <a:off x="577440" y="1303920"/>
              <a:ext cx="5766120" cy="283680"/>
            </a:xfrm>
            <a:prstGeom prst="rect">
              <a:avLst/>
            </a:prstGeom>
            <a:solidFill>
              <a:srgbClr val="E0D8D4"/>
            </a:solidFill>
            <a:ln w="9525">
              <a:noFill/>
            </a:ln>
          </p:spPr>
          <p:style>
            <a:lnRef idx="0">
              <a:scrgbClr r="0" g="0" b="0"/>
            </a:lnRef>
            <a:fillRef idx="0">
              <a:scrgbClr r="0" g="0" b="0"/>
            </a:fillRef>
            <a:effectRef idx="0">
              <a:scrgbClr r="0" g="0" b="0"/>
            </a:effectRef>
            <a:fontRef idx="minor"/>
          </p:style>
        </p:sp>
      </p:grpSp>
      <p:sp>
        <p:nvSpPr>
          <p:cNvPr id="213" name="CustomShape 7"/>
          <p:cNvSpPr/>
          <p:nvPr/>
        </p:nvSpPr>
        <p:spPr>
          <a:xfrm>
            <a:off x="585720" y="1303200"/>
            <a:ext cx="2636640" cy="281880"/>
          </a:xfrm>
          <a:prstGeom prst="rect">
            <a:avLst/>
          </a:prstGeom>
          <a:solidFill>
            <a:srgbClr val="E8F0D4"/>
          </a:solid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indent="-456840">
              <a:lnSpc>
                <a:spcPct val="90000"/>
              </a:lnSpc>
              <a:spcBef>
                <a:spcPts val="139"/>
              </a:spcBef>
              <a:spcAft>
                <a:spcPts val="139"/>
              </a:spcAft>
              <a:tabLst>
                <a:tab pos="0" algn="l"/>
              </a:tabLst>
            </a:pPr>
            <a:r>
              <a:rPr lang="en-US" sz="1400" b="1" strike="noStrike" spc="-1">
                <a:solidFill>
                  <a:srgbClr val="831951"/>
                </a:solidFill>
                <a:latin typeface="Arial"/>
              </a:rPr>
              <a:t>FIGURE</a:t>
            </a:r>
            <a:r>
              <a:rPr lang="en-US" sz="1400" b="1" strike="noStrike" spc="-1">
                <a:solidFill>
                  <a:srgbClr val="000000"/>
                </a:solidFill>
                <a:latin typeface="Arial"/>
              </a:rPr>
              <a:t> 3-5 (reproduced)</a:t>
            </a:r>
            <a:endParaRPr lang="en-US" sz="1400" b="0" strike="noStrike" spc="-1">
              <a:latin typeface="Arial"/>
            </a:endParaRPr>
          </a:p>
        </p:txBody>
      </p:sp>
      <p:sp>
        <p:nvSpPr>
          <p:cNvPr id="214" name="CustomShape 8"/>
          <p:cNvSpPr/>
          <p:nvPr/>
        </p:nvSpPr>
        <p:spPr>
          <a:xfrm>
            <a:off x="674640" y="1701720"/>
            <a:ext cx="5559120" cy="4181040"/>
          </a:xfrm>
          <a:prstGeom prst="rect">
            <a:avLst/>
          </a:prstGeom>
          <a:solidFill>
            <a:schemeClr val="bg1"/>
          </a:solidFill>
          <a:ln w="25400">
            <a:solidFill>
              <a:srgbClr val="D4D3D3"/>
            </a:solidFill>
            <a:round/>
          </a:ln>
        </p:spPr>
        <p:style>
          <a:lnRef idx="0">
            <a:scrgbClr r="0" g="0" b="0"/>
          </a:lnRef>
          <a:fillRef idx="0">
            <a:scrgbClr r="0" g="0" b="0"/>
          </a:fillRef>
          <a:effectRef idx="0">
            <a:scrgbClr r="0" g="0" b="0"/>
          </a:effectRef>
          <a:fontRef idx="minor"/>
        </p:style>
      </p:sp>
      <p:pic>
        <p:nvPicPr>
          <p:cNvPr id="215" name="Picture 18"/>
          <p:cNvPicPr/>
          <p:nvPr/>
        </p:nvPicPr>
        <p:blipFill>
          <a:blip r:embed="rId3"/>
          <a:stretch/>
        </p:blipFill>
        <p:spPr>
          <a:xfrm>
            <a:off x="760320" y="1762200"/>
            <a:ext cx="5390640" cy="4047840"/>
          </a:xfrm>
          <a:prstGeom prst="rect">
            <a:avLst/>
          </a:prstGeom>
          <a:ln w="9525">
            <a:noFill/>
          </a:ln>
        </p:spPr>
      </p:pic>
      <p:pic>
        <p:nvPicPr>
          <p:cNvPr id="216" name="Picture 19"/>
          <p:cNvPicPr/>
          <p:nvPr/>
        </p:nvPicPr>
        <p:blipFill>
          <a:blip r:embed="rId4"/>
          <a:stretch/>
        </p:blipFill>
        <p:spPr>
          <a:xfrm>
            <a:off x="760320" y="1762200"/>
            <a:ext cx="5390640" cy="4047840"/>
          </a:xfrm>
          <a:prstGeom prst="rect">
            <a:avLst/>
          </a:prstGeom>
          <a:ln w="9525">
            <a:noFill/>
          </a:ln>
        </p:spPr>
      </p:pic>
      <p:pic>
        <p:nvPicPr>
          <p:cNvPr id="217" name="Picture 20"/>
          <p:cNvPicPr/>
          <p:nvPr/>
        </p:nvPicPr>
        <p:blipFill>
          <a:blip r:embed="rId5"/>
          <a:stretch/>
        </p:blipFill>
        <p:spPr>
          <a:xfrm>
            <a:off x="760320" y="1762200"/>
            <a:ext cx="5390640" cy="4047840"/>
          </a:xfrm>
          <a:prstGeom prst="rect">
            <a:avLst/>
          </a:prstGeom>
          <a:ln w="9525">
            <a:noFill/>
          </a:ln>
        </p:spPr>
      </p:pic>
      <p:pic>
        <p:nvPicPr>
          <p:cNvPr id="218" name="Picture 21"/>
          <p:cNvPicPr/>
          <p:nvPr/>
        </p:nvPicPr>
        <p:blipFill>
          <a:blip r:embed="rId6"/>
          <a:stretch/>
        </p:blipFill>
        <p:spPr>
          <a:xfrm>
            <a:off x="760320" y="1762200"/>
            <a:ext cx="5390640" cy="4047840"/>
          </a:xfrm>
          <a:prstGeom prst="rect">
            <a:avLst/>
          </a:prstGeom>
          <a:ln w="9525">
            <a:noFill/>
          </a:ln>
        </p:spPr>
      </p:pic>
      <p:pic>
        <p:nvPicPr>
          <p:cNvPr id="219" name="Picture 22"/>
          <p:cNvPicPr/>
          <p:nvPr/>
        </p:nvPicPr>
        <p:blipFill>
          <a:blip r:embed="rId7"/>
          <a:stretch/>
        </p:blipFill>
        <p:spPr>
          <a:xfrm>
            <a:off x="760320" y="1762200"/>
            <a:ext cx="5390640" cy="4047840"/>
          </a:xfrm>
          <a:prstGeom prst="rect">
            <a:avLst/>
          </a:prstGeom>
          <a:ln w="9525">
            <a:noFill/>
          </a:ln>
        </p:spPr>
      </p:pic>
      <p:pic>
        <p:nvPicPr>
          <p:cNvPr id="220" name="Picture 23"/>
          <p:cNvPicPr/>
          <p:nvPr/>
        </p:nvPicPr>
        <p:blipFill>
          <a:blip r:embed="rId8"/>
          <a:stretch/>
        </p:blipFill>
        <p:spPr>
          <a:xfrm>
            <a:off x="760320" y="1762200"/>
            <a:ext cx="5390640" cy="4047840"/>
          </a:xfrm>
          <a:prstGeom prst="rect">
            <a:avLst/>
          </a:prstGeom>
          <a:ln w="9525">
            <a:noFill/>
          </a:ln>
        </p:spPr>
      </p:pic>
      <p:pic>
        <p:nvPicPr>
          <p:cNvPr id="221" name="Picture 24"/>
          <p:cNvPicPr/>
          <p:nvPr/>
        </p:nvPicPr>
        <p:blipFill>
          <a:blip r:embed="rId9"/>
          <a:stretch/>
        </p:blipFill>
        <p:spPr>
          <a:xfrm>
            <a:off x="760320" y="1762200"/>
            <a:ext cx="5390640" cy="4047840"/>
          </a:xfrm>
          <a:prstGeom prst="rect">
            <a:avLst/>
          </a:prstGeom>
          <a:ln w="9525">
            <a:noFill/>
          </a:ln>
        </p:spPr>
      </p:pic>
      <p:pic>
        <p:nvPicPr>
          <p:cNvPr id="222" name="Picture 25"/>
          <p:cNvPicPr/>
          <p:nvPr/>
        </p:nvPicPr>
        <p:blipFill>
          <a:blip r:embed="rId10"/>
          <a:stretch/>
        </p:blipFill>
        <p:spPr>
          <a:xfrm>
            <a:off x="760320" y="1762200"/>
            <a:ext cx="5390640" cy="404784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08">
                                            <p:txEl>
                                              <p:pRg st="0" end="0"/>
                                            </p:txEl>
                                          </p:spTgt>
                                        </p:tgtEl>
                                        <p:attrNameLst>
                                          <p:attrName>style.visibility</p:attrName>
                                        </p:attrNameLst>
                                      </p:cBhvr>
                                      <p:to>
                                        <p:strVal val="visible"/>
                                      </p:to>
                                    </p:set>
                                    <p:animEffect transition="in" filter="wipe(left)">
                                      <p:cBhvr additive="repl">
                                        <p:cTn id="7" dur="500"/>
                                        <p:tgtEl>
                                          <p:spTgt spid="208">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08">
                                            <p:txEl>
                                              <p:pRg st="1" end="1"/>
                                            </p:txEl>
                                          </p:spTgt>
                                        </p:tgtEl>
                                        <p:attrNameLst>
                                          <p:attrName>style.visibility</p:attrName>
                                        </p:attrNameLst>
                                      </p:cBhvr>
                                      <p:to>
                                        <p:strVal val="visible"/>
                                      </p:to>
                                    </p:set>
                                    <p:animEffect transition="in" filter="wipe(left)">
                                      <p:cBhvr additive="repl">
                                        <p:cTn id="11" dur="500"/>
                                        <p:tgtEl>
                                          <p:spTgt spid="208">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08">
                                            <p:txEl>
                                              <p:pRg st="2" end="2"/>
                                            </p:txEl>
                                          </p:spTgt>
                                        </p:tgtEl>
                                        <p:attrNameLst>
                                          <p:attrName>style.visibility</p:attrName>
                                        </p:attrNameLst>
                                      </p:cBhvr>
                                      <p:to>
                                        <p:strVal val="visible"/>
                                      </p:to>
                                    </p:set>
                                    <p:animEffect transition="in" filter="wipe(left)">
                                      <p:cBhvr additive="repl">
                                        <p:cTn id="15" dur="500"/>
                                        <p:tgtEl>
                                          <p:spTgt spid="20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08">
                                            <p:txEl>
                                              <p:pRg st="3" end="3"/>
                                            </p:txEl>
                                          </p:spTgt>
                                        </p:tgtEl>
                                        <p:attrNameLst>
                                          <p:attrName>style.visibility</p:attrName>
                                        </p:attrNameLst>
                                      </p:cBhvr>
                                      <p:to>
                                        <p:strVal val="visible"/>
                                      </p:to>
                                    </p:set>
                                    <p:animEffect transition="in" filter="wipe(left)">
                                      <p:cBhvr additive="repl">
                                        <p:cTn id="20" dur="500"/>
                                        <p:tgtEl>
                                          <p:spTgt spid="208">
                                            <p:txEl>
                                              <p:pRg st="3" end="3"/>
                                            </p:txEl>
                                          </p:spTgt>
                                        </p:tgtEl>
                                      </p:cBhvr>
                                    </p:animEffect>
                                  </p:childTnLst>
                                </p:cTn>
                              </p:par>
                            </p:childTnLst>
                          </p:cTn>
                        </p:par>
                        <p:par>
                          <p:cTn id="21" fill="hold">
                            <p:stCondLst>
                              <p:cond delay="500"/>
                            </p:stCondLst>
                            <p:childTnLst>
                              <p:par>
                                <p:cTn id="22" presetID="29" presetClass="entr" fill="hold" nodeType="afterEffect">
                                  <p:stCondLst>
                                    <p:cond delay="0"/>
                                  </p:stCondLst>
                                  <p:childTnLst>
                                    <p:set>
                                      <p:cBhvr>
                                        <p:cTn id="23" dur="1" fill="hold">
                                          <p:stCondLst>
                                            <p:cond delay="0"/>
                                          </p:stCondLst>
                                        </p:cTn>
                                        <p:tgtEl>
                                          <p:spTgt spid="210"/>
                                        </p:tgtEl>
                                        <p:attrNameLst>
                                          <p:attrName>style.visibility</p:attrName>
                                        </p:attrNameLst>
                                      </p:cBhvr>
                                      <p:to>
                                        <p:strVal val="visible"/>
                                      </p:to>
                                    </p:set>
                                    <p:anim calcmode="lin" valueType="num">
                                      <p:cBhvr additive="repl">
                                        <p:cTn id="24" dur="500" fill="hold"/>
                                        <p:tgtEl>
                                          <p:spTgt spid="210"/>
                                        </p:tgtEl>
                                        <p:attrNameLst>
                                          <p:attrName>ppt_x</p:attrName>
                                        </p:attrNameLst>
                                      </p:cBhvr>
                                      <p:tavLst>
                                        <p:tav tm="0">
                                          <p:val>
                                            <p:strVal val="#ppt_x-.2"/>
                                          </p:val>
                                        </p:tav>
                                        <p:tav tm="100000">
                                          <p:val>
                                            <p:strVal val="#ppt_x"/>
                                          </p:val>
                                        </p:tav>
                                      </p:tavLst>
                                    </p:anim>
                                    <p:anim calcmode="lin" valueType="num">
                                      <p:cBhvr additive="repl">
                                        <p:cTn id="25" dur="500" fill="hold"/>
                                        <p:tgtEl>
                                          <p:spTgt spid="210"/>
                                        </p:tgtEl>
                                        <p:attrNameLst>
                                          <p:attrName>ppt_y</p:attrName>
                                        </p:attrNameLst>
                                      </p:cBhvr>
                                      <p:tavLst>
                                        <p:tav tm="0">
                                          <p:val>
                                            <p:strVal val="#ppt_y"/>
                                          </p:val>
                                        </p:tav>
                                        <p:tav tm="100000">
                                          <p:val>
                                            <p:strVal val="#ppt_y"/>
                                          </p:val>
                                        </p:tav>
                                      </p:tavLst>
                                    </p:anim>
                                    <p:animEffect transition="in" filter="wipe(right)">
                                      <p:cBhvr additive="repl">
                                        <p:cTn id="26" dur="500"/>
                                        <p:tgtEl>
                                          <p:spTgt spid="210"/>
                                        </p:tgtEl>
                                      </p:cBhvr>
                                    </p:animEffect>
                                  </p:childTnLst>
                                </p:cTn>
                              </p:par>
                            </p:childTnLst>
                          </p:cTn>
                        </p:par>
                        <p:par>
                          <p:cTn id="27" fill="hold">
                            <p:stCondLst>
                              <p:cond delay="1000"/>
                            </p:stCondLst>
                            <p:childTnLst>
                              <p:par>
                                <p:cTn id="28" presetID="22" presetClass="entr" presetSubtype="8" fill="hold" nodeType="afterEffect">
                                  <p:stCondLst>
                                    <p:cond delay="0"/>
                                  </p:stCondLst>
                                  <p:childTnLst>
                                    <p:set>
                                      <p:cBhvr>
                                        <p:cTn id="29" dur="1" fill="hold">
                                          <p:stCondLst>
                                            <p:cond delay="0"/>
                                          </p:stCondLst>
                                        </p:cTn>
                                        <p:tgtEl>
                                          <p:spTgt spid="213"/>
                                        </p:tgtEl>
                                        <p:attrNameLst>
                                          <p:attrName>style.visibility</p:attrName>
                                        </p:attrNameLst>
                                      </p:cBhvr>
                                      <p:to>
                                        <p:strVal val="visible"/>
                                      </p:to>
                                    </p:set>
                                    <p:animEffect transition="in" filter="wipe(left)">
                                      <p:cBhvr additive="repl">
                                        <p:cTn id="30" dur="500"/>
                                        <p:tgtEl>
                                          <p:spTgt spid="213"/>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214"/>
                                        </p:tgtEl>
                                        <p:attrNameLst>
                                          <p:attrName>style.visibility</p:attrName>
                                        </p:attrNameLst>
                                      </p:cBhvr>
                                      <p:to>
                                        <p:strVal val="visible"/>
                                      </p:to>
                                    </p:set>
                                    <p:animEffect transition="in" filter="wipe(left)">
                                      <p:cBhvr additive="repl">
                                        <p:cTn id="34" dur="500"/>
                                        <p:tgtEl>
                                          <p:spTgt spid="214"/>
                                        </p:tgtEl>
                                      </p:cBhvr>
                                    </p:animEffect>
                                  </p:childTnLst>
                                </p:cTn>
                              </p:par>
                            </p:childTnLst>
                          </p:cTn>
                        </p:par>
                        <p:par>
                          <p:cTn id="35" fill="hold">
                            <p:stCondLst>
                              <p:cond delay="2000"/>
                            </p:stCondLst>
                            <p:childTnLst>
                              <p:par>
                                <p:cTn id="36" presetID="22" presetClass="entr" presetSubtype="8" fill="hold" nodeType="afterEffect">
                                  <p:stCondLst>
                                    <p:cond delay="0"/>
                                  </p:stCondLst>
                                  <p:childTnLst>
                                    <p:set>
                                      <p:cBhvr>
                                        <p:cTn id="37" dur="1" fill="hold">
                                          <p:stCondLst>
                                            <p:cond delay="0"/>
                                          </p:stCondLst>
                                        </p:cTn>
                                        <p:tgtEl>
                                          <p:spTgt spid="215"/>
                                        </p:tgtEl>
                                        <p:attrNameLst>
                                          <p:attrName>style.visibility</p:attrName>
                                        </p:attrNameLst>
                                      </p:cBhvr>
                                      <p:to>
                                        <p:strVal val="visible"/>
                                      </p:to>
                                    </p:set>
                                    <p:animEffect transition="in" filter="wipe(left)">
                                      <p:cBhvr additive="repl">
                                        <p:cTn id="38" dur="750"/>
                                        <p:tgtEl>
                                          <p:spTgt spid="215"/>
                                        </p:tgtEl>
                                      </p:cBhvr>
                                    </p:animEffect>
                                  </p:childTnLst>
                                </p:cTn>
                              </p:par>
                            </p:childTnLst>
                          </p:cTn>
                        </p:par>
                        <p:par>
                          <p:cTn id="39" fill="hold">
                            <p:stCondLst>
                              <p:cond delay="2750"/>
                            </p:stCondLst>
                            <p:childTnLst>
                              <p:par>
                                <p:cTn id="40" presetID="22" presetClass="entr" presetSubtype="8" fill="hold" nodeType="afterEffect">
                                  <p:stCondLst>
                                    <p:cond delay="0"/>
                                  </p:stCondLst>
                                  <p:childTnLst>
                                    <p:set>
                                      <p:cBhvr>
                                        <p:cTn id="41" dur="1" fill="hold">
                                          <p:stCondLst>
                                            <p:cond delay="0"/>
                                          </p:stCondLst>
                                        </p:cTn>
                                        <p:tgtEl>
                                          <p:spTgt spid="216"/>
                                        </p:tgtEl>
                                        <p:attrNameLst>
                                          <p:attrName>style.visibility</p:attrName>
                                        </p:attrNameLst>
                                      </p:cBhvr>
                                      <p:to>
                                        <p:strVal val="visible"/>
                                      </p:to>
                                    </p:set>
                                    <p:animEffect transition="in" filter="wipe(left)">
                                      <p:cBhvr additive="repl">
                                        <p:cTn id="42" dur="750"/>
                                        <p:tgtEl>
                                          <p:spTgt spid="216"/>
                                        </p:tgtEl>
                                      </p:cBhvr>
                                    </p:animEffect>
                                  </p:childTnLst>
                                </p:cTn>
                              </p:par>
                            </p:childTnLst>
                          </p:cTn>
                        </p:par>
                        <p:par>
                          <p:cTn id="43" fill="hold">
                            <p:stCondLst>
                              <p:cond delay="3500"/>
                            </p:stCondLst>
                            <p:childTnLst>
                              <p:par>
                                <p:cTn id="44" presetID="22" presetClass="entr" presetSubtype="8" fill="hold" nodeType="afterEffect">
                                  <p:stCondLst>
                                    <p:cond delay="0"/>
                                  </p:stCondLst>
                                  <p:childTnLst>
                                    <p:set>
                                      <p:cBhvr>
                                        <p:cTn id="45" dur="1" fill="hold">
                                          <p:stCondLst>
                                            <p:cond delay="0"/>
                                          </p:stCondLst>
                                        </p:cTn>
                                        <p:tgtEl>
                                          <p:spTgt spid="217"/>
                                        </p:tgtEl>
                                        <p:attrNameLst>
                                          <p:attrName>style.visibility</p:attrName>
                                        </p:attrNameLst>
                                      </p:cBhvr>
                                      <p:to>
                                        <p:strVal val="visible"/>
                                      </p:to>
                                    </p:set>
                                    <p:animEffect transition="in" filter="wipe(left)">
                                      <p:cBhvr additive="repl">
                                        <p:cTn id="46" dur="750"/>
                                        <p:tgtEl>
                                          <p:spTgt spid="217"/>
                                        </p:tgtEl>
                                      </p:cBhvr>
                                    </p:animEffect>
                                  </p:childTnLst>
                                </p:cTn>
                              </p:par>
                            </p:childTnLst>
                          </p:cTn>
                        </p:par>
                        <p:par>
                          <p:cTn id="47" fill="hold">
                            <p:stCondLst>
                              <p:cond delay="4250"/>
                            </p:stCondLst>
                            <p:childTnLst>
                              <p:par>
                                <p:cTn id="48" presetID="22" presetClass="entr" presetSubtype="8" fill="hold" nodeType="afterEffect">
                                  <p:stCondLst>
                                    <p:cond delay="0"/>
                                  </p:stCondLst>
                                  <p:childTnLst>
                                    <p:set>
                                      <p:cBhvr>
                                        <p:cTn id="49" dur="1" fill="hold">
                                          <p:stCondLst>
                                            <p:cond delay="0"/>
                                          </p:stCondLst>
                                        </p:cTn>
                                        <p:tgtEl>
                                          <p:spTgt spid="218"/>
                                        </p:tgtEl>
                                        <p:attrNameLst>
                                          <p:attrName>style.visibility</p:attrName>
                                        </p:attrNameLst>
                                      </p:cBhvr>
                                      <p:to>
                                        <p:strVal val="visible"/>
                                      </p:to>
                                    </p:set>
                                    <p:animEffect transition="in" filter="wipe(left)">
                                      <p:cBhvr additive="repl">
                                        <p:cTn id="50" dur="750"/>
                                        <p:tgtEl>
                                          <p:spTgt spid="218"/>
                                        </p:tgtEl>
                                      </p:cBhvr>
                                    </p:animEffect>
                                  </p:childTnLst>
                                </p:cTn>
                              </p:par>
                            </p:childTnLst>
                          </p:cTn>
                        </p:par>
                        <p:par>
                          <p:cTn id="51" fill="hold">
                            <p:stCondLst>
                              <p:cond delay="5000"/>
                            </p:stCondLst>
                            <p:childTnLst>
                              <p:par>
                                <p:cTn id="52" presetID="22" presetClass="entr" presetSubtype="8" fill="hold" nodeType="afterEffect">
                                  <p:stCondLst>
                                    <p:cond delay="0"/>
                                  </p:stCondLst>
                                  <p:childTnLst>
                                    <p:set>
                                      <p:cBhvr>
                                        <p:cTn id="53" dur="1" fill="hold">
                                          <p:stCondLst>
                                            <p:cond delay="0"/>
                                          </p:stCondLst>
                                        </p:cTn>
                                        <p:tgtEl>
                                          <p:spTgt spid="219"/>
                                        </p:tgtEl>
                                        <p:attrNameLst>
                                          <p:attrName>style.visibility</p:attrName>
                                        </p:attrNameLst>
                                      </p:cBhvr>
                                      <p:to>
                                        <p:strVal val="visible"/>
                                      </p:to>
                                    </p:set>
                                    <p:animEffect transition="in" filter="wipe(left)">
                                      <p:cBhvr additive="repl">
                                        <p:cTn id="54" dur="750"/>
                                        <p:tgtEl>
                                          <p:spTgt spid="219"/>
                                        </p:tgtEl>
                                      </p:cBhvr>
                                    </p:animEffect>
                                  </p:childTnLst>
                                </p:cTn>
                              </p:par>
                            </p:childTnLst>
                          </p:cTn>
                        </p:par>
                        <p:par>
                          <p:cTn id="55" fill="hold">
                            <p:stCondLst>
                              <p:cond delay="5750"/>
                            </p:stCondLst>
                            <p:childTnLst>
                              <p:par>
                                <p:cTn id="56" presetID="22" presetClass="entr" presetSubtype="8" fill="hold" nodeType="afterEffect">
                                  <p:stCondLst>
                                    <p:cond delay="0"/>
                                  </p:stCondLst>
                                  <p:childTnLst>
                                    <p:set>
                                      <p:cBhvr>
                                        <p:cTn id="57" dur="1" fill="hold">
                                          <p:stCondLst>
                                            <p:cond delay="0"/>
                                          </p:stCondLst>
                                        </p:cTn>
                                        <p:tgtEl>
                                          <p:spTgt spid="220"/>
                                        </p:tgtEl>
                                        <p:attrNameLst>
                                          <p:attrName>style.visibility</p:attrName>
                                        </p:attrNameLst>
                                      </p:cBhvr>
                                      <p:to>
                                        <p:strVal val="visible"/>
                                      </p:to>
                                    </p:set>
                                    <p:animEffect transition="in" filter="wipe(left)">
                                      <p:cBhvr additive="repl">
                                        <p:cTn id="58" dur="750"/>
                                        <p:tgtEl>
                                          <p:spTgt spid="220"/>
                                        </p:tgtEl>
                                      </p:cBhvr>
                                    </p:animEffect>
                                  </p:childTnLst>
                                </p:cTn>
                              </p:par>
                            </p:childTnLst>
                          </p:cTn>
                        </p:par>
                        <p:par>
                          <p:cTn id="59" fill="hold">
                            <p:stCondLst>
                              <p:cond delay="6500"/>
                            </p:stCondLst>
                            <p:childTnLst>
                              <p:par>
                                <p:cTn id="60" presetID="22" presetClass="entr" presetSubtype="8" fill="hold" nodeType="afterEffect">
                                  <p:stCondLst>
                                    <p:cond delay="0"/>
                                  </p:stCondLst>
                                  <p:childTnLst>
                                    <p:set>
                                      <p:cBhvr>
                                        <p:cTn id="61" dur="1" fill="hold">
                                          <p:stCondLst>
                                            <p:cond delay="0"/>
                                          </p:stCondLst>
                                        </p:cTn>
                                        <p:tgtEl>
                                          <p:spTgt spid="222"/>
                                        </p:tgtEl>
                                        <p:attrNameLst>
                                          <p:attrName>style.visibility</p:attrName>
                                        </p:attrNameLst>
                                      </p:cBhvr>
                                      <p:to>
                                        <p:strVal val="visible"/>
                                      </p:to>
                                    </p:set>
                                    <p:animEffect transition="in" filter="wipe(left)">
                                      <p:cBhvr additive="repl">
                                        <p:cTn id="62" dur="750"/>
                                        <p:tgtEl>
                                          <p:spTgt spid="222"/>
                                        </p:tgtEl>
                                      </p:cBhvr>
                                    </p:animEffect>
                                  </p:childTnLst>
                                </p:cTn>
                              </p:par>
                            </p:childTnLst>
                          </p:cTn>
                        </p:par>
                        <p:par>
                          <p:cTn id="63" fill="hold">
                            <p:stCondLst>
                              <p:cond delay="7250"/>
                            </p:stCondLst>
                            <p:childTnLst>
                              <p:par>
                                <p:cTn id="64" presetID="22" presetClass="entr" presetSubtype="8" fill="hold" nodeType="afterEffect">
                                  <p:stCondLst>
                                    <p:cond delay="0"/>
                                  </p:stCondLst>
                                  <p:childTnLst>
                                    <p:set>
                                      <p:cBhvr>
                                        <p:cTn id="65" dur="1" fill="hold">
                                          <p:stCondLst>
                                            <p:cond delay="0"/>
                                          </p:stCondLst>
                                        </p:cTn>
                                        <p:tgtEl>
                                          <p:spTgt spid="221"/>
                                        </p:tgtEl>
                                        <p:attrNameLst>
                                          <p:attrName>style.visibility</p:attrName>
                                        </p:attrNameLst>
                                      </p:cBhvr>
                                      <p:to>
                                        <p:strVal val="visible"/>
                                      </p:to>
                                    </p:set>
                                    <p:animEffect transition="in" filter="wipe(left)">
                                      <p:cBhvr additive="repl">
                                        <p:cTn id="66" dur="750"/>
                                        <p:tgtEl>
                                          <p:spTgt spid="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CustomShape 1"/>
          <p:cNvSpPr/>
          <p:nvPr/>
        </p:nvSpPr>
        <p:spPr>
          <a:xfrm>
            <a:off x="587880" y="618840"/>
            <a:ext cx="7351200" cy="4561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79"/>
              </a:spcBef>
            </a:pPr>
            <a:r>
              <a:rPr lang="zh-CN" sz="2400" b="1" strike="noStrike" spc="-1">
                <a:solidFill>
                  <a:srgbClr val="356A41"/>
                </a:solidFill>
                <a:latin typeface="Arial"/>
              </a:rPr>
              <a:t>制造业相对价格变动</a:t>
            </a:r>
            <a:endParaRPr lang="en-US" sz="2400" b="0" strike="noStrike" spc="-1">
              <a:latin typeface="Arial"/>
            </a:endParaRPr>
          </a:p>
        </p:txBody>
      </p:sp>
      <p:sp>
        <p:nvSpPr>
          <p:cNvPr id="224" name="CustomShape 2"/>
          <p:cNvSpPr/>
          <p:nvPr/>
        </p:nvSpPr>
        <p:spPr>
          <a:xfrm>
            <a:off x="244440" y="1063080"/>
            <a:ext cx="8739720" cy="4594676"/>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241"/>
              </a:spcBef>
              <a:spcAft>
                <a:spcPts val="241"/>
              </a:spcAft>
            </a:pPr>
            <a:r>
              <a:rPr lang="zh-CN" sz="2400" b="1" strike="noStrike" spc="-1" dirty="0">
                <a:solidFill>
                  <a:srgbClr val="3D68AF"/>
                </a:solidFill>
                <a:latin typeface="Arial"/>
              </a:rPr>
              <a:t>对劳动者的总量冲击</a:t>
            </a:r>
            <a:endParaRPr lang="en-US" sz="2400" b="0" strike="noStrike" spc="-1" dirty="0">
              <a:latin typeface="Arial"/>
            </a:endParaRPr>
          </a:p>
          <a:p>
            <a:pPr>
              <a:lnSpc>
                <a:spcPct val="150000"/>
              </a:lnSpc>
              <a:spcBef>
                <a:spcPts val="241"/>
              </a:spcBef>
              <a:spcAft>
                <a:spcPts val="241"/>
              </a:spcAft>
            </a:pPr>
            <a:r>
              <a:rPr lang="zh-CN" sz="2400" b="0" strike="noStrike" spc="-1" dirty="0">
                <a:solidFill>
                  <a:srgbClr val="000000"/>
                </a:solidFill>
                <a:latin typeface="Arial"/>
              </a:rPr>
              <a:t>特定要素模型下，制造业产品的相对价格上升对实际工资的作用是不确定的。体现在：以制造业产品衡量的实际工资是下降的，但以农产品衡量的实际工资是上升的</a:t>
            </a:r>
            <a:r>
              <a:rPr lang="en-US" sz="2400" b="0" strike="noStrike" spc="-1" dirty="0">
                <a:solidFill>
                  <a:srgbClr val="000000"/>
                </a:solidFill>
                <a:latin typeface="Arial"/>
              </a:rPr>
              <a:t>(</a:t>
            </a:r>
            <a:r>
              <a:rPr lang="zh-CN" sz="2400" b="0" strike="noStrike" spc="-1" dirty="0">
                <a:solidFill>
                  <a:srgbClr val="000000"/>
                </a:solidFill>
                <a:latin typeface="Arial"/>
              </a:rPr>
              <a:t>假定制造业产品的相对价格上升是因为制造业产品价格提高而农产品价格保持不变</a:t>
            </a:r>
            <a:r>
              <a:rPr lang="en-US" sz="2400" b="0" strike="noStrike" spc="-1" dirty="0">
                <a:solidFill>
                  <a:srgbClr val="000000"/>
                </a:solidFill>
                <a:latin typeface="Arial"/>
              </a:rPr>
              <a:t>)</a:t>
            </a:r>
            <a:r>
              <a:rPr lang="zh-CN" sz="2400" b="0" strike="noStrike" spc="-1" dirty="0">
                <a:solidFill>
                  <a:srgbClr val="000000"/>
                </a:solidFill>
                <a:latin typeface="Arial"/>
              </a:rPr>
              <a:t>；</a:t>
            </a:r>
            <a:endParaRPr lang="en-US" sz="2400" b="0" strike="noStrike" spc="-1" dirty="0">
              <a:latin typeface="Arial"/>
            </a:endParaRPr>
          </a:p>
          <a:p>
            <a:pPr>
              <a:lnSpc>
                <a:spcPct val="150000"/>
              </a:lnSpc>
              <a:spcBef>
                <a:spcPts val="241"/>
              </a:spcBef>
              <a:spcAft>
                <a:spcPts val="241"/>
              </a:spcAft>
            </a:pPr>
            <a:r>
              <a:rPr lang="zh-CN" sz="2400" b="0" strike="noStrike" spc="-1" dirty="0">
                <a:solidFill>
                  <a:srgbClr val="000000"/>
                </a:solidFill>
                <a:latin typeface="Arial"/>
              </a:rPr>
              <a:t>这一结论区别于李嘉图模型——劳动者的实际工资得以确定提升；</a:t>
            </a:r>
            <a:endParaRPr lang="en-US" sz="2400" b="0" strike="noStrike" spc="-1" dirty="0">
              <a:latin typeface="Arial"/>
            </a:endParaRPr>
          </a:p>
          <a:p>
            <a:pPr>
              <a:lnSpc>
                <a:spcPct val="100000"/>
              </a:lnSpc>
              <a:spcBef>
                <a:spcPts val="241"/>
              </a:spcBef>
              <a:spcAft>
                <a:spcPts val="241"/>
              </a:spcAft>
            </a:pPr>
            <a:endParaRPr lang="en-US" sz="2400" b="0" strike="noStrike" spc="-1" dirty="0">
              <a:latin typeface="Arial"/>
            </a:endParaRPr>
          </a:p>
          <a:p>
            <a:pPr>
              <a:lnSpc>
                <a:spcPct val="100000"/>
              </a:lnSpc>
              <a:spcBef>
                <a:spcPts val="241"/>
              </a:spcBef>
              <a:spcAft>
                <a:spcPts val="241"/>
              </a:spcAft>
            </a:pPr>
            <a:r>
              <a:rPr lang="en-US" sz="2400" b="0" i="1" strike="noStrike" spc="-1" dirty="0">
                <a:solidFill>
                  <a:srgbClr val="000000"/>
                </a:solidFill>
                <a:latin typeface="仿宋"/>
                <a:ea typeface="仿宋"/>
              </a:rPr>
              <a:t>***</a:t>
            </a:r>
            <a:r>
              <a:rPr lang="zh-CN" sz="2400" b="0" i="1" strike="noStrike" spc="-1" dirty="0">
                <a:solidFill>
                  <a:srgbClr val="000000"/>
                </a:solidFill>
                <a:latin typeface="仿宋"/>
                <a:ea typeface="仿宋"/>
              </a:rPr>
              <a:t>贸易对实际工资的效应作用是不明确的</a:t>
            </a:r>
            <a:r>
              <a:rPr lang="en-US" sz="2400" b="0" strike="noStrike" spc="-1" dirty="0">
                <a:solidFill>
                  <a:srgbClr val="000000"/>
                </a:solidFill>
                <a:latin typeface="Arial"/>
                <a:ea typeface="仿宋"/>
              </a:rPr>
              <a:t>.</a:t>
            </a:r>
            <a:endParaRPr lang="en-US" sz="2400" b="0" strike="noStrike" spc="-1" dirty="0">
              <a:latin typeface="Arial"/>
            </a:endParaRPr>
          </a:p>
          <a:p>
            <a:pPr>
              <a:lnSpc>
                <a:spcPct val="100000"/>
              </a:lnSpc>
              <a:spcBef>
                <a:spcPts val="241"/>
              </a:spcBef>
              <a:spcAft>
                <a:spcPts val="241"/>
              </a:spcAft>
            </a:pPr>
            <a:endParaRPr lang="en-US" sz="2400" b="0" strike="noStrike" spc="-1" dirty="0">
              <a:latin typeface="Arial"/>
            </a:endParaRPr>
          </a:p>
        </p:txBody>
      </p:sp>
      <p:sp>
        <p:nvSpPr>
          <p:cNvPr id="225" name="TextShape 3"/>
          <p:cNvSpPr txBox="1"/>
          <p:nvPr/>
        </p:nvSpPr>
        <p:spPr>
          <a:xfrm>
            <a:off x="566640" y="0"/>
            <a:ext cx="8577000" cy="605520"/>
          </a:xfrm>
          <a:prstGeom prst="rect">
            <a:avLst/>
          </a:prstGeom>
          <a:noFill/>
          <a:ln w="0">
            <a:noFill/>
          </a:ln>
        </p:spPr>
        <p:txBody>
          <a:bodyPr anchor="ctr">
            <a:normAutofit fontScale="89000" lnSpcReduction="20000"/>
          </a:bodyPr>
          <a:lstStyle/>
          <a:p>
            <a:pPr algn="ctr">
              <a:lnSpc>
                <a:spcPct val="100000"/>
              </a:lnSpc>
            </a:pPr>
            <a:r>
              <a:rPr lang="en-US" sz="4400" b="0" strike="noStrike" spc="-1">
                <a:solidFill>
                  <a:srgbClr val="69134B"/>
                </a:solidFill>
                <a:latin typeface="Calibri"/>
              </a:rPr>
              <a:t>2  </a:t>
            </a:r>
            <a:r>
              <a:rPr lang="zh-CN" sz="4400" b="0" strike="noStrike" spc="-1">
                <a:solidFill>
                  <a:srgbClr val="69134B"/>
                </a:solidFill>
                <a:latin typeface="Calibri"/>
              </a:rPr>
              <a:t>劳动所得</a:t>
            </a:r>
            <a:endParaRPr lang="en-US" sz="4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24">
                                            <p:txEl>
                                              <p:pRg st="0" end="0"/>
                                            </p:txEl>
                                          </p:spTgt>
                                        </p:tgtEl>
                                        <p:attrNameLst>
                                          <p:attrName>style.visibility</p:attrName>
                                        </p:attrNameLst>
                                      </p:cBhvr>
                                      <p:to>
                                        <p:strVal val="visible"/>
                                      </p:to>
                                    </p:set>
                                    <p:animEffect transition="in" filter="wipe(left)">
                                      <p:cBhvr additive="repl">
                                        <p:cTn id="7" dur="500"/>
                                        <p:tgtEl>
                                          <p:spTgt spid="224">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4">
                                            <p:txEl>
                                              <p:pRg st="1" end="1"/>
                                            </p:txEl>
                                          </p:spTgt>
                                        </p:tgtEl>
                                        <p:attrNameLst>
                                          <p:attrName>style.visibility</p:attrName>
                                        </p:attrNameLst>
                                      </p:cBhvr>
                                      <p:to>
                                        <p:strVal val="visible"/>
                                      </p:to>
                                    </p:set>
                                    <p:animEffect transition="in" filter="wipe(left)">
                                      <p:cBhvr additive="repl">
                                        <p:cTn id="11" dur="500"/>
                                        <p:tgtEl>
                                          <p:spTgt spid="224">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4">
                                            <p:txEl>
                                              <p:pRg st="2" end="2"/>
                                            </p:txEl>
                                          </p:spTgt>
                                        </p:tgtEl>
                                        <p:attrNameLst>
                                          <p:attrName>style.visibility</p:attrName>
                                        </p:attrNameLst>
                                      </p:cBhvr>
                                      <p:to>
                                        <p:strVal val="visible"/>
                                      </p:to>
                                    </p:set>
                                    <p:animEffect transition="in" filter="wipe(left)">
                                      <p:cBhvr additive="repl">
                                        <p:cTn id="15" dur="500"/>
                                        <p:tgtEl>
                                          <p:spTgt spid="224">
                                            <p:txEl>
                                              <p:pRg st="2" end="2"/>
                                            </p:txEl>
                                          </p:spTgt>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24">
                                            <p:txEl>
                                              <p:pRg st="4" end="4"/>
                                            </p:txEl>
                                          </p:spTgt>
                                        </p:tgtEl>
                                        <p:attrNameLst>
                                          <p:attrName>style.visibility</p:attrName>
                                        </p:attrNameLst>
                                      </p:cBhvr>
                                      <p:to>
                                        <p:strVal val="visible"/>
                                      </p:to>
                                    </p:set>
                                    <p:animEffect transition="in" filter="wipe(left)">
                                      <p:cBhvr additive="repl">
                                        <p:cTn id="19" dur="500"/>
                                        <p:tgtEl>
                                          <p:spTgt spid="22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6" name="Picture 2"/>
          <p:cNvPicPr/>
          <p:nvPr/>
        </p:nvPicPr>
        <p:blipFill>
          <a:blip r:embed="rId2"/>
          <a:stretch/>
        </p:blipFill>
        <p:spPr>
          <a:xfrm>
            <a:off x="272160" y="261360"/>
            <a:ext cx="8542080" cy="3659130"/>
          </a:xfrm>
          <a:prstGeom prst="rect">
            <a:avLst/>
          </a:prstGeom>
          <a:ln w="9525">
            <a:noFill/>
          </a:ln>
        </p:spPr>
      </p:pic>
      <p:pic>
        <p:nvPicPr>
          <p:cNvPr id="227" name="Picture 2"/>
          <p:cNvPicPr/>
          <p:nvPr/>
        </p:nvPicPr>
        <p:blipFill>
          <a:blip r:embed="rId3"/>
          <a:stretch/>
        </p:blipFill>
        <p:spPr>
          <a:xfrm>
            <a:off x="304920" y="4194810"/>
            <a:ext cx="8276760" cy="222471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Picture 2"/>
          <p:cNvPicPr/>
          <p:nvPr/>
        </p:nvPicPr>
        <p:blipFill>
          <a:blip r:embed="rId2"/>
          <a:stretch/>
        </p:blipFill>
        <p:spPr>
          <a:xfrm>
            <a:off x="0" y="1313280"/>
            <a:ext cx="8675640" cy="1248840"/>
          </a:xfrm>
          <a:prstGeom prst="rect">
            <a:avLst/>
          </a:prstGeom>
          <a:ln w="9525">
            <a:noFill/>
          </a:ln>
        </p:spPr>
      </p:pic>
      <p:pic>
        <p:nvPicPr>
          <p:cNvPr id="105" name="Picture 3"/>
          <p:cNvPicPr/>
          <p:nvPr/>
        </p:nvPicPr>
        <p:blipFill>
          <a:blip r:embed="rId3"/>
          <a:stretch/>
        </p:blipFill>
        <p:spPr>
          <a:xfrm>
            <a:off x="186840" y="4503960"/>
            <a:ext cx="8786520" cy="1828440"/>
          </a:xfrm>
          <a:prstGeom prst="rect">
            <a:avLst/>
          </a:prstGeom>
          <a:ln w="9525">
            <a:noFill/>
          </a:ln>
        </p:spPr>
      </p:pic>
      <p:pic>
        <p:nvPicPr>
          <p:cNvPr id="106" name="Picture 5"/>
          <p:cNvPicPr/>
          <p:nvPr/>
        </p:nvPicPr>
        <p:blipFill>
          <a:blip r:embed="rId4"/>
          <a:stretch/>
        </p:blipFill>
        <p:spPr>
          <a:xfrm>
            <a:off x="318960" y="3249000"/>
            <a:ext cx="8223840" cy="929160"/>
          </a:xfrm>
          <a:prstGeom prst="rect">
            <a:avLst/>
          </a:prstGeom>
          <a:ln w="9525">
            <a:noFill/>
          </a:ln>
        </p:spPr>
      </p:pic>
      <p:sp>
        <p:nvSpPr>
          <p:cNvPr id="107" name="CustomShape 1"/>
          <p:cNvSpPr/>
          <p:nvPr/>
        </p:nvSpPr>
        <p:spPr>
          <a:xfrm>
            <a:off x="542160" y="2689920"/>
            <a:ext cx="4507920" cy="57780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1" strike="noStrike" spc="-1">
                <a:solidFill>
                  <a:srgbClr val="000000"/>
                </a:solidFill>
                <a:latin typeface="Arial"/>
              </a:rPr>
              <a:t>2006</a:t>
            </a:r>
            <a:r>
              <a:rPr lang="zh-CN" sz="1800" b="1" strike="noStrike" spc="-1">
                <a:solidFill>
                  <a:srgbClr val="000000"/>
                </a:solidFill>
                <a:latin typeface="Arial"/>
              </a:rPr>
              <a:t>年，玻利维亚对天然气实行国有化。</a:t>
            </a:r>
            <a:endParaRPr lang="en-US" sz="1800" b="0" strike="noStrike" spc="-1">
              <a:latin typeface="Arial"/>
            </a:endParaRPr>
          </a:p>
          <a:p>
            <a:pPr>
              <a:lnSpc>
                <a:spcPct val="100000"/>
              </a:lnSpc>
            </a:pPr>
            <a:endParaRPr lang="en-US" sz="1800" b="0" strike="noStrike" spc="-1">
              <a:latin typeface="Arial"/>
            </a:endParaRPr>
          </a:p>
        </p:txBody>
      </p:sp>
      <p:pic>
        <p:nvPicPr>
          <p:cNvPr id="108" name="Picture 1"/>
          <p:cNvPicPr/>
          <p:nvPr/>
        </p:nvPicPr>
        <p:blipFill>
          <a:blip r:embed="rId5"/>
          <a:stretch/>
        </p:blipFill>
        <p:spPr>
          <a:xfrm>
            <a:off x="480960" y="198360"/>
            <a:ext cx="8163000" cy="106668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8" name="Picture 3"/>
          <p:cNvPicPr/>
          <p:nvPr/>
        </p:nvPicPr>
        <p:blipFill>
          <a:blip r:embed="rId2"/>
          <a:stretch/>
        </p:blipFill>
        <p:spPr>
          <a:xfrm>
            <a:off x="302760" y="699480"/>
            <a:ext cx="8649360" cy="379251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CustomShape 1"/>
          <p:cNvSpPr/>
          <p:nvPr/>
        </p:nvSpPr>
        <p:spPr>
          <a:xfrm>
            <a:off x="566640" y="820800"/>
            <a:ext cx="8577000" cy="4561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79"/>
              </a:spcBef>
            </a:pPr>
            <a:r>
              <a:rPr lang="zh-CN" sz="2400" b="1" strike="noStrike" spc="-1">
                <a:solidFill>
                  <a:srgbClr val="356A41"/>
                </a:solidFill>
                <a:latin typeface="Arial"/>
              </a:rPr>
              <a:t>土地和资本的租金决定</a:t>
            </a:r>
            <a:endParaRPr lang="en-US" sz="2400" b="0" strike="noStrike" spc="-1">
              <a:latin typeface="Arial"/>
            </a:endParaRPr>
          </a:p>
        </p:txBody>
      </p:sp>
      <p:sp>
        <p:nvSpPr>
          <p:cNvPr id="230" name="TextShape 2"/>
          <p:cNvSpPr txBox="1"/>
          <p:nvPr/>
        </p:nvSpPr>
        <p:spPr>
          <a:xfrm>
            <a:off x="566640" y="0"/>
            <a:ext cx="8577000" cy="820440"/>
          </a:xfrm>
          <a:prstGeom prst="rect">
            <a:avLst/>
          </a:prstGeom>
          <a:noFill/>
          <a:ln w="0">
            <a:noFill/>
          </a:ln>
        </p:spPr>
        <p:txBody>
          <a:bodyPr anchor="ctr">
            <a:noAutofit/>
          </a:bodyPr>
          <a:lstStyle/>
          <a:p>
            <a:pPr algn="ctr">
              <a:lnSpc>
                <a:spcPct val="100000"/>
              </a:lnSpc>
            </a:pPr>
            <a:r>
              <a:rPr lang="en-US" sz="4400" b="0" strike="noStrike" spc="-1">
                <a:solidFill>
                  <a:srgbClr val="69134B"/>
                </a:solidFill>
                <a:latin typeface="Calibri"/>
              </a:rPr>
              <a:t>3  </a:t>
            </a:r>
            <a:r>
              <a:rPr lang="zh-CN" sz="4400" b="0" strike="noStrike" spc="-1">
                <a:solidFill>
                  <a:srgbClr val="69134B"/>
                </a:solidFill>
                <a:latin typeface="Calibri"/>
              </a:rPr>
              <a:t>土地和资本所得</a:t>
            </a:r>
            <a:endParaRPr lang="en-US" sz="4400" b="0" strike="noStrike" spc="-1">
              <a:solidFill>
                <a:srgbClr val="000000"/>
              </a:solidFill>
              <a:latin typeface="Arial"/>
            </a:endParaRPr>
          </a:p>
        </p:txBody>
      </p:sp>
      <p:sp>
        <p:nvSpPr>
          <p:cNvPr id="231" name="CustomShape 3"/>
          <p:cNvSpPr/>
          <p:nvPr/>
        </p:nvSpPr>
        <p:spPr>
          <a:xfrm>
            <a:off x="566640" y="1281240"/>
            <a:ext cx="8127720" cy="386748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spcBef>
                <a:spcPts val="241"/>
              </a:spcBef>
              <a:spcAft>
                <a:spcPts val="241"/>
              </a:spcAft>
            </a:pPr>
            <a:r>
              <a:rPr lang="zh-CN" sz="2400" b="0" strike="noStrike" spc="-1">
                <a:solidFill>
                  <a:srgbClr val="000000"/>
                </a:solidFill>
                <a:latin typeface="Arial"/>
              </a:rPr>
              <a:t>假设</a:t>
            </a:r>
            <a:r>
              <a:rPr lang="en-US" sz="2400" b="0" strike="noStrike" spc="-1">
                <a:solidFill>
                  <a:srgbClr val="000000"/>
                </a:solidFill>
                <a:latin typeface="Arial"/>
              </a:rPr>
              <a:t> </a:t>
            </a:r>
            <a:r>
              <a:rPr lang="en-US" sz="2400" b="0" i="1" strike="noStrike" spc="-1">
                <a:solidFill>
                  <a:srgbClr val="000000"/>
                </a:solidFill>
                <a:latin typeface="Arial"/>
              </a:rPr>
              <a:t>Q</a:t>
            </a:r>
            <a:r>
              <a:rPr lang="en-US" sz="2400" b="0" i="1" strike="noStrike" spc="-1" baseline="-25000">
                <a:solidFill>
                  <a:srgbClr val="000000"/>
                </a:solidFill>
                <a:latin typeface="Arial"/>
              </a:rPr>
              <a:t>M</a:t>
            </a:r>
            <a:r>
              <a:rPr lang="en-US" sz="2400" b="0" i="1" strike="noStrike" spc="-1">
                <a:solidFill>
                  <a:srgbClr val="000000"/>
                </a:solidFill>
                <a:latin typeface="Arial"/>
              </a:rPr>
              <a:t> </a:t>
            </a:r>
            <a:r>
              <a:rPr lang="zh-CN" sz="2400" b="0" strike="noStrike" spc="-1">
                <a:solidFill>
                  <a:srgbClr val="000000"/>
                </a:solidFill>
                <a:latin typeface="Arial"/>
              </a:rPr>
              <a:t>表示制造业的产出， </a:t>
            </a:r>
            <a:r>
              <a:rPr lang="en-US" sz="2400" b="0" i="1" strike="noStrike" spc="-1">
                <a:solidFill>
                  <a:srgbClr val="000000"/>
                </a:solidFill>
                <a:latin typeface="Arial"/>
              </a:rPr>
              <a:t>Q</a:t>
            </a:r>
            <a:r>
              <a:rPr lang="en-US" sz="2400" b="0" i="1" strike="noStrike" spc="-1" baseline="-25000">
                <a:solidFill>
                  <a:srgbClr val="000000"/>
                </a:solidFill>
                <a:latin typeface="Arial"/>
              </a:rPr>
              <a:t>A</a:t>
            </a:r>
            <a:r>
              <a:rPr lang="en-US" sz="2400" b="0" i="1" strike="noStrike" spc="-1">
                <a:solidFill>
                  <a:srgbClr val="000000"/>
                </a:solidFill>
                <a:latin typeface="Arial"/>
              </a:rPr>
              <a:t> </a:t>
            </a:r>
            <a:r>
              <a:rPr lang="zh-CN" sz="2400" b="0" strike="noStrike" spc="-1">
                <a:solidFill>
                  <a:srgbClr val="000000"/>
                </a:solidFill>
                <a:latin typeface="Arial"/>
              </a:rPr>
              <a:t>表示农业产出</a:t>
            </a:r>
            <a:r>
              <a:rPr lang="en-US" sz="2400" b="0" strike="noStrike" spc="-1">
                <a:solidFill>
                  <a:srgbClr val="000000"/>
                </a:solidFill>
                <a:latin typeface="Arial"/>
              </a:rPr>
              <a:t>,</a:t>
            </a:r>
            <a:r>
              <a:rPr lang="zh-CN" sz="2400" b="0" strike="noStrike" spc="-1">
                <a:solidFill>
                  <a:srgbClr val="000000"/>
                </a:solidFill>
                <a:latin typeface="Arial"/>
              </a:rPr>
              <a:t>则每个产业的总收益为 </a:t>
            </a:r>
            <a:r>
              <a:rPr lang="en-US" sz="2400" b="0" i="1" strike="noStrike" spc="-1">
                <a:solidFill>
                  <a:srgbClr val="000000"/>
                </a:solidFill>
                <a:latin typeface="Arial"/>
              </a:rPr>
              <a:t>P</a:t>
            </a:r>
            <a:r>
              <a:rPr lang="en-US" sz="2400" b="0" i="1" strike="noStrike" spc="-1" baseline="-25000">
                <a:solidFill>
                  <a:srgbClr val="000000"/>
                </a:solidFill>
                <a:latin typeface="Arial"/>
              </a:rPr>
              <a:t>M</a:t>
            </a:r>
            <a:r>
              <a:rPr lang="en-US" sz="2400" b="0" i="1" strike="noStrike" spc="-1">
                <a:solidFill>
                  <a:srgbClr val="000000"/>
                </a:solidFill>
                <a:latin typeface="Arial"/>
              </a:rPr>
              <a:t> </a:t>
            </a:r>
            <a:r>
              <a:rPr lang="zh-CN" sz="2400" b="0" strike="noStrike" spc="-1">
                <a:solidFill>
                  <a:srgbClr val="000000"/>
                </a:solidFill>
                <a:latin typeface="Arial"/>
              </a:rPr>
              <a:t>• </a:t>
            </a:r>
            <a:r>
              <a:rPr lang="en-US" sz="2400" b="0" i="1" strike="noStrike" spc="-1">
                <a:solidFill>
                  <a:srgbClr val="000000"/>
                </a:solidFill>
                <a:latin typeface="Arial"/>
              </a:rPr>
              <a:t>Q</a:t>
            </a:r>
            <a:r>
              <a:rPr lang="en-US" sz="2400" b="0" i="1" strike="noStrike" spc="-1" baseline="-25000">
                <a:solidFill>
                  <a:srgbClr val="000000"/>
                </a:solidFill>
                <a:latin typeface="Arial"/>
              </a:rPr>
              <a:t>M</a:t>
            </a:r>
            <a:r>
              <a:rPr lang="en-US" sz="2400" b="0" i="1" strike="noStrike" spc="-1">
                <a:solidFill>
                  <a:srgbClr val="000000"/>
                </a:solidFill>
                <a:latin typeface="Arial"/>
              </a:rPr>
              <a:t> </a:t>
            </a:r>
            <a:r>
              <a:rPr lang="zh-CN" sz="2400" b="0" strike="noStrike" spc="-1">
                <a:solidFill>
                  <a:srgbClr val="000000"/>
                </a:solidFill>
                <a:latin typeface="Arial"/>
              </a:rPr>
              <a:t>和 </a:t>
            </a:r>
            <a:r>
              <a:rPr lang="en-US" sz="2400" b="0" i="1" strike="noStrike" spc="-1">
                <a:solidFill>
                  <a:srgbClr val="000000"/>
                </a:solidFill>
                <a:latin typeface="Arial"/>
              </a:rPr>
              <a:t>P</a:t>
            </a:r>
            <a:r>
              <a:rPr lang="en-US" sz="2400" b="0" i="1" strike="noStrike" spc="-1" baseline="-25000">
                <a:solidFill>
                  <a:srgbClr val="000000"/>
                </a:solidFill>
                <a:latin typeface="Arial"/>
              </a:rPr>
              <a:t>A</a:t>
            </a:r>
            <a:r>
              <a:rPr lang="en-US" sz="2400" b="0" i="1" strike="noStrike" spc="-1">
                <a:solidFill>
                  <a:srgbClr val="000000"/>
                </a:solidFill>
                <a:latin typeface="Arial"/>
              </a:rPr>
              <a:t> </a:t>
            </a:r>
            <a:r>
              <a:rPr lang="zh-CN" sz="2400" b="0" strike="noStrike" spc="-1">
                <a:solidFill>
                  <a:srgbClr val="000000"/>
                </a:solidFill>
                <a:latin typeface="Arial"/>
              </a:rPr>
              <a:t>• </a:t>
            </a:r>
            <a:r>
              <a:rPr lang="en-US" sz="2400" b="0" i="1" strike="noStrike" spc="-1">
                <a:solidFill>
                  <a:srgbClr val="000000"/>
                </a:solidFill>
                <a:latin typeface="Arial"/>
              </a:rPr>
              <a:t>Q</a:t>
            </a:r>
            <a:r>
              <a:rPr lang="en-US" sz="2400" b="0" i="1" strike="noStrike" spc="-1" baseline="-25000">
                <a:solidFill>
                  <a:srgbClr val="000000"/>
                </a:solidFill>
                <a:latin typeface="Arial"/>
              </a:rPr>
              <a:t>A</a:t>
            </a:r>
            <a:r>
              <a:rPr lang="en-US" sz="2400" b="0" strike="noStrike" spc="-1">
                <a:solidFill>
                  <a:srgbClr val="000000"/>
                </a:solidFill>
                <a:latin typeface="Arial"/>
              </a:rPr>
              <a:t>, </a:t>
            </a:r>
            <a:r>
              <a:rPr lang="zh-CN" sz="2400" b="0" strike="noStrike" spc="-1">
                <a:solidFill>
                  <a:srgbClr val="000000"/>
                </a:solidFill>
                <a:latin typeface="Arial"/>
              </a:rPr>
              <a:t>需要支付的租金总额为</a:t>
            </a:r>
            <a:r>
              <a:rPr lang="en-US" sz="2400" b="0" strike="noStrike" spc="-1">
                <a:solidFill>
                  <a:srgbClr val="000000"/>
                </a:solidFill>
                <a:latin typeface="Arial"/>
              </a:rPr>
              <a:t>:</a:t>
            </a:r>
            <a:endParaRPr lang="en-US" sz="2400" b="0" strike="noStrike" spc="-1">
              <a:latin typeface="Arial"/>
            </a:endParaRPr>
          </a:p>
          <a:p>
            <a:pPr>
              <a:lnSpc>
                <a:spcPct val="150000"/>
              </a:lnSpc>
              <a:spcBef>
                <a:spcPts val="241"/>
              </a:spcBef>
              <a:spcAft>
                <a:spcPts val="241"/>
              </a:spcAft>
            </a:pPr>
            <a:endParaRPr lang="en-US" sz="2400" b="0" strike="noStrike" spc="-1">
              <a:latin typeface="Arial"/>
            </a:endParaRPr>
          </a:p>
          <a:p>
            <a:pPr algn="ctr">
              <a:lnSpc>
                <a:spcPct val="150000"/>
              </a:lnSpc>
              <a:spcBef>
                <a:spcPts val="241"/>
              </a:spcBef>
              <a:spcAft>
                <a:spcPts val="241"/>
              </a:spcAft>
            </a:pPr>
            <a:r>
              <a:rPr lang="zh-CN" sz="2400" b="0" strike="noStrike" spc="-1">
                <a:solidFill>
                  <a:srgbClr val="000000"/>
                </a:solidFill>
                <a:latin typeface="Arial"/>
              </a:rPr>
              <a:t>支付给资本 </a:t>
            </a:r>
            <a:r>
              <a:rPr lang="en-US" sz="2400" b="0" strike="noStrike" spc="-1">
                <a:solidFill>
                  <a:srgbClr val="000000"/>
                </a:solidFill>
                <a:latin typeface="Arial"/>
              </a:rPr>
              <a:t>= </a:t>
            </a:r>
            <a:r>
              <a:rPr lang="en-US" sz="2400" b="0" i="1" strike="noStrike" spc="-1">
                <a:solidFill>
                  <a:srgbClr val="000000"/>
                </a:solidFill>
                <a:latin typeface="Arial"/>
              </a:rPr>
              <a:t>P</a:t>
            </a:r>
            <a:r>
              <a:rPr lang="en-US" sz="2400" b="0" i="1" strike="noStrike" spc="-1" baseline="-25000">
                <a:solidFill>
                  <a:srgbClr val="000000"/>
                </a:solidFill>
                <a:latin typeface="Arial"/>
              </a:rPr>
              <a:t>M</a:t>
            </a:r>
            <a:r>
              <a:rPr lang="en-US" sz="2400" b="0" i="1" strike="noStrike" spc="-1">
                <a:solidFill>
                  <a:srgbClr val="000000"/>
                </a:solidFill>
                <a:latin typeface="Arial"/>
              </a:rPr>
              <a:t> </a:t>
            </a:r>
            <a:r>
              <a:rPr lang="zh-CN" sz="2400" b="0" strike="noStrike" spc="-1">
                <a:solidFill>
                  <a:srgbClr val="000000"/>
                </a:solidFill>
                <a:latin typeface="Arial"/>
              </a:rPr>
              <a:t>• </a:t>
            </a:r>
            <a:r>
              <a:rPr lang="en-US" sz="2400" b="0" i="1" strike="noStrike" spc="-1">
                <a:solidFill>
                  <a:srgbClr val="000000"/>
                </a:solidFill>
                <a:latin typeface="Arial"/>
              </a:rPr>
              <a:t>Q</a:t>
            </a:r>
            <a:r>
              <a:rPr lang="en-US" sz="2400" b="0" i="1" strike="noStrike" spc="-1" baseline="-25000">
                <a:solidFill>
                  <a:srgbClr val="000000"/>
                </a:solidFill>
                <a:latin typeface="Arial"/>
              </a:rPr>
              <a:t>M</a:t>
            </a:r>
            <a:r>
              <a:rPr lang="en-US" sz="2400" b="0" i="1" strike="noStrike" spc="-1">
                <a:solidFill>
                  <a:srgbClr val="000000"/>
                </a:solidFill>
                <a:latin typeface="Arial"/>
              </a:rPr>
              <a:t> </a:t>
            </a:r>
            <a:r>
              <a:rPr lang="en-US" sz="2400" b="0" strike="noStrike" spc="-1">
                <a:solidFill>
                  <a:srgbClr val="000000"/>
                </a:solidFill>
                <a:latin typeface="Arial"/>
              </a:rPr>
              <a:t>− </a:t>
            </a:r>
            <a:r>
              <a:rPr lang="en-US" sz="2400" b="0" i="1" strike="noStrike" spc="-1">
                <a:solidFill>
                  <a:srgbClr val="000000"/>
                </a:solidFill>
                <a:latin typeface="Arial"/>
              </a:rPr>
              <a:t>W </a:t>
            </a:r>
            <a:r>
              <a:rPr lang="zh-CN" sz="2400" b="0" strike="noStrike" spc="-1">
                <a:solidFill>
                  <a:srgbClr val="000000"/>
                </a:solidFill>
                <a:latin typeface="Arial"/>
              </a:rPr>
              <a:t>• </a:t>
            </a:r>
            <a:r>
              <a:rPr lang="en-US" sz="2400" b="0" i="1" strike="noStrike" spc="-1">
                <a:solidFill>
                  <a:srgbClr val="000000"/>
                </a:solidFill>
                <a:latin typeface="Arial"/>
              </a:rPr>
              <a:t>L</a:t>
            </a:r>
            <a:r>
              <a:rPr lang="en-US" sz="2400" b="0" i="1" strike="noStrike" spc="-1" baseline="-25000">
                <a:solidFill>
                  <a:srgbClr val="000000"/>
                </a:solidFill>
                <a:latin typeface="Arial"/>
              </a:rPr>
              <a:t>M</a:t>
            </a:r>
            <a:endParaRPr lang="en-US" sz="2400" b="0" strike="noStrike" spc="-1">
              <a:latin typeface="Arial"/>
            </a:endParaRPr>
          </a:p>
          <a:p>
            <a:pPr algn="ctr">
              <a:lnSpc>
                <a:spcPct val="150000"/>
              </a:lnSpc>
              <a:spcBef>
                <a:spcPts val="241"/>
              </a:spcBef>
              <a:spcAft>
                <a:spcPts val="241"/>
              </a:spcAft>
            </a:pPr>
            <a:r>
              <a:rPr lang="zh-CN" sz="2400" b="0" strike="noStrike" spc="-1">
                <a:solidFill>
                  <a:srgbClr val="000000"/>
                </a:solidFill>
                <a:latin typeface="Arial"/>
              </a:rPr>
              <a:t>支付给土地 </a:t>
            </a:r>
            <a:r>
              <a:rPr lang="en-US" sz="2400" b="0" strike="noStrike" spc="-1">
                <a:solidFill>
                  <a:srgbClr val="000000"/>
                </a:solidFill>
                <a:latin typeface="Arial"/>
              </a:rPr>
              <a:t>= </a:t>
            </a:r>
            <a:r>
              <a:rPr lang="en-US" sz="2400" b="0" i="1" strike="noStrike" spc="-1">
                <a:solidFill>
                  <a:srgbClr val="000000"/>
                </a:solidFill>
                <a:latin typeface="Arial"/>
              </a:rPr>
              <a:t>P</a:t>
            </a:r>
            <a:r>
              <a:rPr lang="en-US" sz="2400" b="0" i="1" strike="noStrike" spc="-1" baseline="-25000">
                <a:solidFill>
                  <a:srgbClr val="000000"/>
                </a:solidFill>
                <a:latin typeface="Arial"/>
              </a:rPr>
              <a:t>A</a:t>
            </a:r>
            <a:r>
              <a:rPr lang="en-US" sz="2400" b="0" i="1" strike="noStrike" spc="-1">
                <a:solidFill>
                  <a:srgbClr val="000000"/>
                </a:solidFill>
                <a:latin typeface="Arial"/>
              </a:rPr>
              <a:t> </a:t>
            </a:r>
            <a:r>
              <a:rPr lang="zh-CN" sz="2400" b="0" strike="noStrike" spc="-1">
                <a:solidFill>
                  <a:srgbClr val="000000"/>
                </a:solidFill>
                <a:latin typeface="Arial"/>
              </a:rPr>
              <a:t>• </a:t>
            </a:r>
            <a:r>
              <a:rPr lang="en-US" sz="2400" b="0" i="1" strike="noStrike" spc="-1">
                <a:solidFill>
                  <a:srgbClr val="000000"/>
                </a:solidFill>
                <a:latin typeface="Arial"/>
              </a:rPr>
              <a:t>Q</a:t>
            </a:r>
            <a:r>
              <a:rPr lang="en-US" sz="2400" b="0" i="1" strike="noStrike" spc="-1" baseline="-25000">
                <a:solidFill>
                  <a:srgbClr val="000000"/>
                </a:solidFill>
                <a:latin typeface="Arial"/>
              </a:rPr>
              <a:t>A</a:t>
            </a:r>
            <a:r>
              <a:rPr lang="en-US" sz="2400" b="0" i="1" strike="noStrike" spc="-1">
                <a:solidFill>
                  <a:srgbClr val="000000"/>
                </a:solidFill>
                <a:latin typeface="Arial"/>
              </a:rPr>
              <a:t> </a:t>
            </a:r>
            <a:r>
              <a:rPr lang="en-US" sz="2400" b="0" strike="noStrike" spc="-1">
                <a:solidFill>
                  <a:srgbClr val="000000"/>
                </a:solidFill>
                <a:latin typeface="Arial"/>
              </a:rPr>
              <a:t>− </a:t>
            </a:r>
            <a:r>
              <a:rPr lang="en-US" sz="2400" b="0" i="1" strike="noStrike" spc="-1">
                <a:solidFill>
                  <a:srgbClr val="000000"/>
                </a:solidFill>
                <a:latin typeface="Arial"/>
              </a:rPr>
              <a:t>W </a:t>
            </a:r>
            <a:r>
              <a:rPr lang="zh-CN" sz="2400" b="0" strike="noStrike" spc="-1">
                <a:solidFill>
                  <a:srgbClr val="000000"/>
                </a:solidFill>
                <a:latin typeface="Arial"/>
              </a:rPr>
              <a:t>• </a:t>
            </a:r>
            <a:r>
              <a:rPr lang="en-US" sz="2400" b="0" i="1" strike="noStrike" spc="-1">
                <a:solidFill>
                  <a:srgbClr val="000000"/>
                </a:solidFill>
                <a:latin typeface="Arial"/>
              </a:rPr>
              <a:t>L</a:t>
            </a:r>
            <a:r>
              <a:rPr lang="en-US" sz="2400" b="0" i="1" strike="noStrike" spc="-1" baseline="-25000">
                <a:solidFill>
                  <a:srgbClr val="000000"/>
                </a:solidFill>
                <a:latin typeface="Arial"/>
              </a:rPr>
              <a:t>A</a:t>
            </a:r>
            <a:endParaRPr lang="en-US" sz="2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0"/>
                                        </p:tgtEl>
                                        <p:attrNameLst>
                                          <p:attrName>style.visibility</p:attrName>
                                        </p:attrNameLst>
                                      </p:cBhvr>
                                      <p:to>
                                        <p:strVal val="visible"/>
                                      </p:to>
                                    </p:set>
                                    <p:animEffect transition="in" filter="wipe(left)">
                                      <p:cBhvr additive="repl">
                                        <p:cTn id="7" dur="500"/>
                                        <p:tgtEl>
                                          <p:spTgt spid="23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29"/>
                                        </p:tgtEl>
                                        <p:attrNameLst>
                                          <p:attrName>style.visibility</p:attrName>
                                        </p:attrNameLst>
                                      </p:cBhvr>
                                      <p:to>
                                        <p:strVal val="visible"/>
                                      </p:to>
                                    </p:set>
                                    <p:animEffect transition="in" filter="wipe(left)">
                                      <p:cBhvr additive="repl">
                                        <p:cTn id="11" dur="500"/>
                                        <p:tgtEl>
                                          <p:spTgt spid="22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31"/>
                                        </p:tgtEl>
                                        <p:attrNameLst>
                                          <p:attrName>style.visibility</p:attrName>
                                        </p:attrNameLst>
                                      </p:cBhvr>
                                      <p:to>
                                        <p:strVal val="visible"/>
                                      </p:to>
                                    </p:set>
                                    <p:animEffect transition="in" filter="wipe(left)">
                                      <p:cBhvr additive="repl">
                                        <p:cTn id="15" dur="500"/>
                                        <p:tgtEl>
                                          <p:spTgt spid="2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 name="CustomShape 1"/>
          <p:cNvSpPr/>
          <p:nvPr/>
        </p:nvSpPr>
        <p:spPr>
          <a:xfrm>
            <a:off x="566640" y="820800"/>
            <a:ext cx="8577000" cy="4561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79"/>
              </a:spcBef>
            </a:pPr>
            <a:r>
              <a:rPr lang="zh-CN" sz="2400" b="1" strike="noStrike" spc="-1">
                <a:solidFill>
                  <a:srgbClr val="356A41"/>
                </a:solidFill>
                <a:latin typeface="Arial"/>
              </a:rPr>
              <a:t>土地和资本的租金决定</a:t>
            </a:r>
            <a:endParaRPr lang="en-US" sz="2400" b="0" strike="noStrike" spc="-1">
              <a:latin typeface="Arial"/>
            </a:endParaRPr>
          </a:p>
        </p:txBody>
      </p:sp>
      <p:sp>
        <p:nvSpPr>
          <p:cNvPr id="233" name="TextShape 2"/>
          <p:cNvSpPr txBox="1"/>
          <p:nvPr/>
        </p:nvSpPr>
        <p:spPr>
          <a:xfrm>
            <a:off x="566640" y="0"/>
            <a:ext cx="8577000" cy="820440"/>
          </a:xfrm>
          <a:prstGeom prst="rect">
            <a:avLst/>
          </a:prstGeom>
          <a:noFill/>
          <a:ln w="0">
            <a:noFill/>
          </a:ln>
        </p:spPr>
        <p:txBody>
          <a:bodyPr anchor="ctr">
            <a:normAutofit/>
          </a:bodyPr>
          <a:lstStyle/>
          <a:p>
            <a:pPr algn="ctr">
              <a:lnSpc>
                <a:spcPct val="100000"/>
              </a:lnSpc>
            </a:pPr>
            <a:r>
              <a:rPr lang="en-US" sz="4400" b="0" strike="noStrike" spc="-1">
                <a:solidFill>
                  <a:srgbClr val="69134B"/>
                </a:solidFill>
                <a:latin typeface="Calibri"/>
              </a:rPr>
              <a:t>3  </a:t>
            </a:r>
            <a:r>
              <a:rPr lang="zh-CN" sz="4400" b="0" strike="noStrike" spc="-1">
                <a:solidFill>
                  <a:srgbClr val="69134B"/>
                </a:solidFill>
                <a:latin typeface="Calibri"/>
              </a:rPr>
              <a:t>土地和资本所得</a:t>
            </a:r>
            <a:endParaRPr lang="en-US" sz="4400" b="0" strike="noStrike" spc="-1">
              <a:solidFill>
                <a:srgbClr val="000000"/>
              </a:solidFill>
              <a:latin typeface="Arial"/>
            </a:endParaRPr>
          </a:p>
        </p:txBody>
      </p:sp>
      <p:sp>
        <p:nvSpPr>
          <p:cNvPr id="234" name="CustomShape 3"/>
          <p:cNvSpPr/>
          <p:nvPr/>
        </p:nvSpPr>
        <p:spPr>
          <a:xfrm>
            <a:off x="513720" y="3644280"/>
            <a:ext cx="8127720" cy="93276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241"/>
              </a:spcBef>
              <a:spcAft>
                <a:spcPts val="241"/>
              </a:spcAft>
            </a:pPr>
            <a:r>
              <a:rPr lang="zh-CN" sz="2400" b="0" strike="noStrike" spc="-1" dirty="0">
                <a:solidFill>
                  <a:srgbClr val="000000"/>
                </a:solidFill>
                <a:latin typeface="Arial"/>
              </a:rPr>
              <a:t>单位资本的所得用</a:t>
            </a:r>
            <a:r>
              <a:rPr lang="en-US" sz="2400" b="0" strike="noStrike" spc="-1" dirty="0">
                <a:solidFill>
                  <a:srgbClr val="000000"/>
                </a:solidFill>
                <a:latin typeface="Arial"/>
              </a:rPr>
              <a:t> </a:t>
            </a:r>
            <a:r>
              <a:rPr lang="en-US" sz="2400" b="0" i="1" strike="noStrike" spc="-1" dirty="0">
                <a:solidFill>
                  <a:srgbClr val="000000"/>
                </a:solidFill>
                <a:latin typeface="Arial"/>
              </a:rPr>
              <a:t>R</a:t>
            </a:r>
            <a:r>
              <a:rPr lang="en-US" sz="2400" b="0" i="1" strike="noStrike" spc="-1" baseline="-25000" dirty="0">
                <a:solidFill>
                  <a:srgbClr val="000000"/>
                </a:solidFill>
                <a:latin typeface="Arial"/>
              </a:rPr>
              <a:t>K</a:t>
            </a:r>
            <a:r>
              <a:rPr lang="zh-CN" sz="2400" b="0" strike="noStrike" spc="-1" dirty="0">
                <a:solidFill>
                  <a:srgbClr val="000000"/>
                </a:solidFill>
                <a:latin typeface="Arial"/>
              </a:rPr>
              <a:t>表示</a:t>
            </a:r>
            <a:r>
              <a:rPr lang="en-US" sz="2400" b="0" i="1" strike="noStrike" spc="-1" dirty="0">
                <a:solidFill>
                  <a:srgbClr val="000000"/>
                </a:solidFill>
                <a:latin typeface="Arial"/>
              </a:rPr>
              <a:t> ，</a:t>
            </a:r>
            <a:r>
              <a:rPr lang="zh-CN" sz="2400" b="0" strike="noStrike" spc="-1" dirty="0">
                <a:solidFill>
                  <a:srgbClr val="000000"/>
                </a:solidFill>
                <a:latin typeface="Arial"/>
              </a:rPr>
              <a:t>单位土地的所得用 </a:t>
            </a:r>
            <a:r>
              <a:rPr lang="en-US" sz="2400" b="0" i="1" strike="noStrike" spc="-1" dirty="0">
                <a:solidFill>
                  <a:srgbClr val="000000"/>
                </a:solidFill>
                <a:latin typeface="Arial"/>
              </a:rPr>
              <a:t>R</a:t>
            </a:r>
            <a:r>
              <a:rPr lang="en-US" sz="2400" b="0" i="1" strike="noStrike" spc="-1" baseline="-25000" dirty="0">
                <a:solidFill>
                  <a:srgbClr val="000000"/>
                </a:solidFill>
                <a:latin typeface="Arial"/>
              </a:rPr>
              <a:t>T</a:t>
            </a:r>
            <a:r>
              <a:rPr lang="zh-CN" sz="2400" b="0" strike="noStrike" spc="-1" dirty="0">
                <a:solidFill>
                  <a:srgbClr val="000000"/>
                </a:solidFill>
                <a:latin typeface="Arial"/>
              </a:rPr>
              <a:t>表示 </a:t>
            </a:r>
            <a:endParaRPr lang="en-US" sz="2400" b="0" strike="noStrike" spc="-1" dirty="0">
              <a:latin typeface="Arial"/>
            </a:endParaRPr>
          </a:p>
          <a:p>
            <a:pPr>
              <a:lnSpc>
                <a:spcPct val="100000"/>
              </a:lnSpc>
              <a:spcBef>
                <a:spcPts val="241"/>
              </a:spcBef>
              <a:spcAft>
                <a:spcPts val="241"/>
              </a:spcAft>
            </a:pPr>
            <a:r>
              <a:rPr lang="zh-CN" sz="2400" b="0" strike="noStrike" spc="-1" dirty="0">
                <a:solidFill>
                  <a:srgbClr val="000000"/>
                </a:solidFill>
                <a:latin typeface="Arial"/>
              </a:rPr>
              <a:t>经济学家将</a:t>
            </a:r>
            <a:r>
              <a:rPr lang="en-US" sz="2400" b="0" i="1" strike="noStrike" spc="-1" dirty="0">
                <a:solidFill>
                  <a:srgbClr val="000000"/>
                </a:solidFill>
                <a:latin typeface="Arial"/>
              </a:rPr>
              <a:t>R</a:t>
            </a:r>
            <a:r>
              <a:rPr lang="en-US" sz="2400" b="0" i="1" strike="noStrike" spc="-1" baseline="-25000" dirty="0">
                <a:solidFill>
                  <a:srgbClr val="000000"/>
                </a:solidFill>
                <a:latin typeface="Arial"/>
              </a:rPr>
              <a:t>K</a:t>
            </a:r>
            <a:r>
              <a:rPr lang="en-US" sz="2400" b="0" strike="noStrike" spc="-1" dirty="0">
                <a:solidFill>
                  <a:srgbClr val="000000"/>
                </a:solidFill>
                <a:latin typeface="Arial"/>
              </a:rPr>
              <a:t> </a:t>
            </a:r>
            <a:r>
              <a:rPr lang="zh-CN" sz="2400" b="0" strike="noStrike" spc="-1" dirty="0">
                <a:solidFill>
                  <a:srgbClr val="000000"/>
                </a:solidFill>
                <a:latin typeface="Arial"/>
              </a:rPr>
              <a:t>和</a:t>
            </a:r>
            <a:r>
              <a:rPr lang="en-US" sz="2400" b="0" i="1" strike="noStrike" spc="-1" dirty="0">
                <a:solidFill>
                  <a:srgbClr val="000000"/>
                </a:solidFill>
                <a:latin typeface="Arial"/>
              </a:rPr>
              <a:t>R</a:t>
            </a:r>
            <a:r>
              <a:rPr lang="en-US" sz="2400" b="0" i="1" strike="noStrike" spc="-1" baseline="-25000" dirty="0">
                <a:solidFill>
                  <a:srgbClr val="000000"/>
                </a:solidFill>
                <a:latin typeface="Arial"/>
              </a:rPr>
              <a:t>T</a:t>
            </a:r>
            <a:r>
              <a:rPr lang="zh-CN" sz="2400" b="0" strike="noStrike" spc="-1" dirty="0">
                <a:solidFill>
                  <a:srgbClr val="000000"/>
                </a:solidFill>
                <a:latin typeface="Arial"/>
              </a:rPr>
              <a:t>称为资本租金和地租。</a:t>
            </a:r>
            <a:endParaRPr lang="en-US" sz="2400" b="0" strike="noStrike" spc="-1" dirty="0">
              <a:latin typeface="Arial"/>
            </a:endParaRPr>
          </a:p>
        </p:txBody>
      </p:sp>
      <p:pic>
        <p:nvPicPr>
          <p:cNvPr id="235" name="Picture 2"/>
          <p:cNvPicPr/>
          <p:nvPr/>
        </p:nvPicPr>
        <p:blipFill>
          <a:blip r:embed="rId3"/>
          <a:stretch/>
        </p:blipFill>
        <p:spPr>
          <a:xfrm>
            <a:off x="308520" y="1250280"/>
            <a:ext cx="8473680" cy="2374920"/>
          </a:xfrm>
          <a:prstGeom prst="rect">
            <a:avLst/>
          </a:prstGeom>
          <a:ln w="9525">
            <a:noFill/>
          </a:ln>
        </p:spPr>
      </p:pic>
      <p:pic>
        <p:nvPicPr>
          <p:cNvPr id="236" name="Picture 3"/>
          <p:cNvPicPr/>
          <p:nvPr/>
        </p:nvPicPr>
        <p:blipFill>
          <a:blip r:embed="rId4"/>
          <a:stretch/>
        </p:blipFill>
        <p:spPr>
          <a:xfrm>
            <a:off x="346320" y="4642200"/>
            <a:ext cx="8446320" cy="204552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4">
                                            <p:txEl>
                                              <p:pRg st="0" end="0"/>
                                            </p:txEl>
                                          </p:spTgt>
                                        </p:tgtEl>
                                        <p:attrNameLst>
                                          <p:attrName>style.visibility</p:attrName>
                                        </p:attrNameLst>
                                      </p:cBhvr>
                                      <p:to>
                                        <p:strVal val="visible"/>
                                      </p:to>
                                    </p:set>
                                    <p:animEffect transition="in" filter="wipe(left)">
                                      <p:cBhvr additive="repl">
                                        <p:cTn id="7" dur="500"/>
                                        <p:tgtEl>
                                          <p:spTgt spid="23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34">
                                            <p:txEl>
                                              <p:pRg st="1" end="1"/>
                                            </p:txEl>
                                          </p:spTgt>
                                        </p:tgtEl>
                                        <p:attrNameLst>
                                          <p:attrName>style.visibility</p:attrName>
                                        </p:attrNameLst>
                                      </p:cBhvr>
                                      <p:to>
                                        <p:strVal val="visible"/>
                                      </p:to>
                                    </p:set>
                                    <p:animEffect transition="in" filter="wipe(left)">
                                      <p:cBhvr additive="repl">
                                        <p:cTn id="12" dur="500"/>
                                        <p:tgtEl>
                                          <p:spTgt spid="23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CustomShape 1"/>
          <p:cNvSpPr/>
          <p:nvPr/>
        </p:nvSpPr>
        <p:spPr>
          <a:xfrm>
            <a:off x="464760" y="750960"/>
            <a:ext cx="7946640" cy="39528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201"/>
              </a:spcBef>
              <a:spcAft>
                <a:spcPts val="201"/>
              </a:spcAft>
            </a:pPr>
            <a:r>
              <a:rPr lang="zh-CN" sz="2000" b="1" strike="noStrike" spc="-1">
                <a:solidFill>
                  <a:srgbClr val="3D68AF"/>
                </a:solidFill>
                <a:latin typeface="Arial"/>
              </a:rPr>
              <a:t>实际资本租金的变化</a:t>
            </a:r>
            <a:endParaRPr lang="en-US" sz="2000" b="0" strike="noStrike" spc="-1">
              <a:latin typeface="Arial"/>
            </a:endParaRPr>
          </a:p>
        </p:txBody>
      </p:sp>
      <p:sp>
        <p:nvSpPr>
          <p:cNvPr id="238" name="TextShape 2"/>
          <p:cNvSpPr txBox="1"/>
          <p:nvPr/>
        </p:nvSpPr>
        <p:spPr>
          <a:xfrm>
            <a:off x="566640" y="0"/>
            <a:ext cx="8577000" cy="820440"/>
          </a:xfrm>
          <a:prstGeom prst="rect">
            <a:avLst/>
          </a:prstGeom>
          <a:noFill/>
          <a:ln w="0">
            <a:noFill/>
          </a:ln>
        </p:spPr>
        <p:txBody>
          <a:bodyPr anchor="ctr">
            <a:noAutofit/>
          </a:bodyPr>
          <a:lstStyle/>
          <a:p>
            <a:pPr algn="ctr">
              <a:lnSpc>
                <a:spcPct val="100000"/>
              </a:lnSpc>
            </a:pPr>
            <a:r>
              <a:rPr lang="en-US" sz="4400" b="0" strike="noStrike" spc="-1">
                <a:solidFill>
                  <a:srgbClr val="69134B"/>
                </a:solidFill>
                <a:latin typeface="Calibri"/>
              </a:rPr>
              <a:t>3  </a:t>
            </a:r>
            <a:r>
              <a:rPr lang="zh-CN" sz="4400" b="0" strike="noStrike" spc="-1">
                <a:solidFill>
                  <a:srgbClr val="69134B"/>
                </a:solidFill>
                <a:latin typeface="Calibri"/>
              </a:rPr>
              <a:t>土地和资本所得</a:t>
            </a:r>
            <a:endParaRPr lang="en-US" sz="4400" b="0" strike="noStrike" spc="-1">
              <a:solidFill>
                <a:srgbClr val="000000"/>
              </a:solidFill>
              <a:latin typeface="Arial"/>
            </a:endParaRPr>
          </a:p>
        </p:txBody>
      </p:sp>
      <p:sp>
        <p:nvSpPr>
          <p:cNvPr id="239" name="CustomShape 3"/>
          <p:cNvSpPr/>
          <p:nvPr/>
        </p:nvSpPr>
        <p:spPr>
          <a:xfrm>
            <a:off x="308520" y="1104032"/>
            <a:ext cx="8506800" cy="5753968"/>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50000"/>
              </a:lnSpc>
              <a:spcBef>
                <a:spcPts val="241"/>
              </a:spcBef>
              <a:spcAft>
                <a:spcPts val="241"/>
              </a:spcAft>
              <a:buClr>
                <a:srgbClr val="000000"/>
              </a:buClr>
              <a:buFont typeface="Arial"/>
              <a:buChar char="•"/>
            </a:pPr>
            <a:r>
              <a:rPr lang="zh-CN" sz="2400" b="0" strike="noStrike" spc="-1" dirty="0">
                <a:solidFill>
                  <a:srgbClr val="000000"/>
                </a:solidFill>
                <a:latin typeface="Arial"/>
              </a:rPr>
              <a:t>当制造业使用更多的工人时，资本的边际产出会增加，因为机器得到更充分的利用；</a:t>
            </a:r>
            <a:r>
              <a:rPr lang="en-US" sz="2400" b="0" strike="noStrike" spc="-1" dirty="0">
                <a:solidFill>
                  <a:srgbClr val="000000"/>
                </a:solidFill>
                <a:latin typeface="Arial"/>
              </a:rPr>
              <a:t> </a:t>
            </a:r>
            <a:endParaRPr lang="en-US" sz="2400" b="0" strike="noStrike" spc="-1" dirty="0">
              <a:latin typeface="Arial"/>
            </a:endParaRPr>
          </a:p>
          <a:p>
            <a:pPr marL="343080" indent="-342720">
              <a:lnSpc>
                <a:spcPct val="150000"/>
              </a:lnSpc>
              <a:spcBef>
                <a:spcPts val="241"/>
              </a:spcBef>
              <a:spcAft>
                <a:spcPts val="241"/>
              </a:spcAft>
              <a:buClr>
                <a:srgbClr val="000000"/>
              </a:buClr>
              <a:buFont typeface="Arial"/>
              <a:buChar char="•"/>
            </a:pPr>
            <a:r>
              <a:rPr lang="zh-CN" sz="2400" b="0" strike="noStrike" spc="-1" dirty="0">
                <a:solidFill>
                  <a:srgbClr val="000000"/>
                </a:solidFill>
                <a:latin typeface="Arial"/>
              </a:rPr>
              <a:t>同样的道理</a:t>
            </a:r>
            <a:r>
              <a:rPr lang="en-US" sz="2400" b="0" strike="noStrike" spc="-1" dirty="0">
                <a:solidFill>
                  <a:srgbClr val="000000"/>
                </a:solidFill>
                <a:latin typeface="Arial"/>
              </a:rPr>
              <a:t>, </a:t>
            </a:r>
            <a:r>
              <a:rPr lang="zh-CN" sz="2400" b="0" strike="noStrike" spc="-1" dirty="0">
                <a:solidFill>
                  <a:srgbClr val="000000"/>
                </a:solidFill>
                <a:latin typeface="Arial"/>
              </a:rPr>
              <a:t>当工人离开农业，土地的边际产出也会下降；闲置土地出现； </a:t>
            </a:r>
            <a:endParaRPr lang="en-US" sz="2400" b="0" strike="noStrike" spc="-1" dirty="0">
              <a:latin typeface="Arial"/>
            </a:endParaRPr>
          </a:p>
          <a:p>
            <a:pPr>
              <a:lnSpc>
                <a:spcPct val="100000"/>
              </a:lnSpc>
              <a:spcBef>
                <a:spcPts val="241"/>
              </a:spcBef>
              <a:spcAft>
                <a:spcPts val="241"/>
              </a:spcAft>
            </a:pPr>
            <a:endParaRPr lang="en-US" sz="2400" b="0" strike="noStrike" spc="-1" dirty="0">
              <a:latin typeface="Arial"/>
            </a:endParaRPr>
          </a:p>
          <a:p>
            <a:pPr marL="343080" indent="-342720">
              <a:lnSpc>
                <a:spcPct val="100000"/>
              </a:lnSpc>
              <a:spcBef>
                <a:spcPts val="241"/>
              </a:spcBef>
              <a:spcAft>
                <a:spcPts val="241"/>
              </a:spcAft>
              <a:tabLst>
                <a:tab pos="0" algn="l"/>
              </a:tabLst>
            </a:pPr>
            <a:endParaRPr lang="en-US" sz="2400" b="0" strike="noStrike" spc="-1" dirty="0">
              <a:latin typeface="Arial"/>
            </a:endParaRPr>
          </a:p>
          <a:p>
            <a:pPr>
              <a:lnSpc>
                <a:spcPct val="100000"/>
              </a:lnSpc>
              <a:spcBef>
                <a:spcPts val="241"/>
              </a:spcBef>
              <a:spcAft>
                <a:spcPts val="241"/>
              </a:spcAft>
              <a:tabLst>
                <a:tab pos="0" algn="l"/>
              </a:tabLst>
            </a:pPr>
            <a:endParaRPr lang="en-US" sz="2400" b="0" strike="noStrike" spc="-1" dirty="0">
              <a:latin typeface="Arial"/>
            </a:endParaRPr>
          </a:p>
          <a:p>
            <a:pPr>
              <a:lnSpc>
                <a:spcPct val="100000"/>
              </a:lnSpc>
              <a:spcBef>
                <a:spcPts val="241"/>
              </a:spcBef>
              <a:spcAft>
                <a:spcPts val="241"/>
              </a:spcAft>
              <a:tabLst>
                <a:tab pos="0" algn="l"/>
              </a:tabLst>
            </a:pPr>
            <a:endParaRPr lang="en-US" sz="2400" b="0" strike="noStrike" spc="-1" dirty="0">
              <a:latin typeface="Arial"/>
            </a:endParaRPr>
          </a:p>
          <a:p>
            <a:pPr marL="343080" indent="-342720">
              <a:lnSpc>
                <a:spcPct val="150000"/>
              </a:lnSpc>
              <a:spcBef>
                <a:spcPts val="241"/>
              </a:spcBef>
              <a:spcAft>
                <a:spcPts val="241"/>
              </a:spcAft>
              <a:buClr>
                <a:srgbClr val="000000"/>
              </a:buClr>
              <a:buFont typeface="Arial"/>
              <a:buChar char="•"/>
              <a:tabLst>
                <a:tab pos="0" algn="l"/>
              </a:tabLst>
            </a:pPr>
            <a:r>
              <a:rPr lang="zh-CN" sz="2400" b="0" strike="noStrike" spc="-1" dirty="0">
                <a:solidFill>
                  <a:srgbClr val="000000"/>
                </a:solidFill>
                <a:latin typeface="Arial"/>
              </a:rPr>
              <a:t>由此得到一个结论：</a:t>
            </a:r>
            <a:r>
              <a:rPr lang="zh-CN" sz="2400" b="1" i="1" strike="noStrike" spc="-1" dirty="0">
                <a:solidFill>
                  <a:srgbClr val="000000"/>
                </a:solidFill>
                <a:latin typeface="仿宋"/>
                <a:ea typeface="仿宋"/>
              </a:rPr>
              <a:t>一个行业的劳动力数量增加会提高该行业特定要素边际产出；反之，则会降低该行业的特定要素边际产出；</a:t>
            </a:r>
            <a:endParaRPr lang="en-US" sz="2400" b="0" strike="noStrike" spc="-1" dirty="0">
              <a:latin typeface="Arial"/>
            </a:endParaRPr>
          </a:p>
        </p:txBody>
      </p:sp>
      <p:pic>
        <p:nvPicPr>
          <p:cNvPr id="240" name="Picture 2"/>
          <p:cNvPicPr/>
          <p:nvPr/>
        </p:nvPicPr>
        <p:blipFill>
          <a:blip r:embed="rId3"/>
          <a:stretch/>
        </p:blipFill>
        <p:spPr>
          <a:xfrm>
            <a:off x="1323540" y="3780065"/>
            <a:ext cx="5965560" cy="1087560"/>
          </a:xfrm>
          <a:prstGeom prst="rect">
            <a:avLst/>
          </a:prstGeom>
          <a:ln w="9525">
            <a:noFill/>
          </a:ln>
        </p:spPr>
      </p:pic>
      <p:sp>
        <p:nvSpPr>
          <p:cNvPr id="241" name="CustomShape 4"/>
          <p:cNvSpPr/>
          <p:nvPr/>
        </p:nvSpPr>
        <p:spPr>
          <a:xfrm>
            <a:off x="4306320" y="1616040"/>
            <a:ext cx="3093840" cy="303480"/>
          </a:xfrm>
          <a:prstGeom prst="rect">
            <a:avLst/>
          </a:prstGeom>
          <a:gradFill rotWithShape="0">
            <a:gsLst>
              <a:gs pos="0">
                <a:srgbClr val="2E5F99"/>
              </a:gs>
              <a:gs pos="100000">
                <a:srgbClr val="3C7AC7"/>
              </a:gs>
            </a:gsLst>
            <a:lin ang="16200000"/>
          </a:gradFill>
          <a:ln>
            <a:solidFill>
              <a:srgbClr val="4A7EBB"/>
            </a:solidFill>
            <a:round/>
          </a:ln>
          <a:effectLst>
            <a:outerShdw blurRad="40000" dist="23040" dir="5400000" rotWithShape="0">
              <a:srgbClr val="000000">
                <a:alpha val="35000"/>
              </a:srgbClr>
            </a:outerShdw>
          </a:effectLst>
        </p:spPr>
        <p:style>
          <a:lnRef idx="1">
            <a:schemeClr val="accent1"/>
          </a:lnRef>
          <a:fillRef idx="3">
            <a:schemeClr val="accent1"/>
          </a:fillRef>
          <a:effectRef idx="2">
            <a:schemeClr val="accent1"/>
          </a:effectRef>
          <a:fontRef idx="minor"/>
        </p:style>
        <p:txBody>
          <a:bodyPr lIns="90000" tIns="45000" rIns="90000" bIns="45000">
            <a:spAutoFit/>
          </a:bodyPr>
          <a:lstStyle/>
          <a:p>
            <a:pPr>
              <a:lnSpc>
                <a:spcPct val="100000"/>
              </a:lnSpc>
            </a:pPr>
            <a:r>
              <a:rPr lang="zh-CN" sz="1400" b="1" strike="noStrike" spc="-1">
                <a:solidFill>
                  <a:srgbClr val="FFFFFF"/>
                </a:solidFill>
                <a:latin typeface="Calibri"/>
              </a:rPr>
              <a:t>流水线，三班倒，日夜班</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37"/>
                                        </p:tgtEl>
                                        <p:attrNameLst>
                                          <p:attrName>style.visibility</p:attrName>
                                        </p:attrNameLst>
                                      </p:cBhvr>
                                      <p:to>
                                        <p:strVal val="visible"/>
                                      </p:to>
                                    </p:set>
                                    <p:animEffect transition="in" filter="wipe(left)">
                                      <p:cBhvr additive="repl">
                                        <p:cTn id="7" dur="500"/>
                                        <p:tgtEl>
                                          <p:spTgt spid="237"/>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39">
                                            <p:txEl>
                                              <p:pRg st="0" end="0"/>
                                            </p:txEl>
                                          </p:spTgt>
                                        </p:tgtEl>
                                        <p:attrNameLst>
                                          <p:attrName>style.visibility</p:attrName>
                                        </p:attrNameLst>
                                      </p:cBhvr>
                                      <p:to>
                                        <p:strVal val="visible"/>
                                      </p:to>
                                    </p:set>
                                    <p:animEffect transition="in" filter="wipe(left)">
                                      <p:cBhvr additive="repl">
                                        <p:cTn id="11" dur="500"/>
                                        <p:tgtEl>
                                          <p:spTgt spid="239">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39">
                                            <p:txEl>
                                              <p:pRg st="1" end="1"/>
                                            </p:txEl>
                                          </p:spTgt>
                                        </p:tgtEl>
                                        <p:attrNameLst>
                                          <p:attrName>style.visibility</p:attrName>
                                        </p:attrNameLst>
                                      </p:cBhvr>
                                      <p:to>
                                        <p:strVal val="visible"/>
                                      </p:to>
                                    </p:set>
                                    <p:animEffect transition="in" filter="wipe(left)">
                                      <p:cBhvr additive="repl">
                                        <p:cTn id="16" dur="500"/>
                                        <p:tgtEl>
                                          <p:spTgt spid="239">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39">
                                            <p:txEl>
                                              <p:pRg st="6" end="6"/>
                                            </p:txEl>
                                          </p:spTgt>
                                        </p:tgtEl>
                                        <p:attrNameLst>
                                          <p:attrName>style.visibility</p:attrName>
                                        </p:attrNameLst>
                                      </p:cBhvr>
                                      <p:to>
                                        <p:strVal val="visible"/>
                                      </p:to>
                                    </p:set>
                                    <p:animEffect transition="in" filter="wipe(left)">
                                      <p:cBhvr additive="repl">
                                        <p:cTn id="21" dur="500"/>
                                        <p:tgtEl>
                                          <p:spTgt spid="23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CustomShape 1"/>
          <p:cNvSpPr/>
          <p:nvPr/>
        </p:nvSpPr>
        <p:spPr>
          <a:xfrm>
            <a:off x="566640" y="820800"/>
            <a:ext cx="7351200" cy="4561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79"/>
              </a:spcBef>
            </a:pPr>
            <a:r>
              <a:rPr lang="zh-CN" sz="2400" b="1" strike="noStrike" spc="-1">
                <a:solidFill>
                  <a:srgbClr val="356A41"/>
                </a:solidFill>
                <a:latin typeface="Arial"/>
              </a:rPr>
              <a:t>土地和资本的租金决定</a:t>
            </a:r>
            <a:endParaRPr lang="en-US" sz="2400" b="0" strike="noStrike" spc="-1">
              <a:latin typeface="Arial"/>
            </a:endParaRPr>
          </a:p>
        </p:txBody>
      </p:sp>
      <p:sp>
        <p:nvSpPr>
          <p:cNvPr id="243" name="CustomShape 2"/>
          <p:cNvSpPr/>
          <p:nvPr/>
        </p:nvSpPr>
        <p:spPr>
          <a:xfrm>
            <a:off x="539640" y="1301760"/>
            <a:ext cx="8148240" cy="329004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50000"/>
              </a:lnSpc>
              <a:spcBef>
                <a:spcPts val="241"/>
              </a:spcBef>
              <a:spcAft>
                <a:spcPts val="241"/>
              </a:spcAft>
              <a:buClr>
                <a:srgbClr val="000000"/>
              </a:buClr>
              <a:buFont typeface="Arial"/>
              <a:buChar char="•"/>
            </a:pPr>
            <a:r>
              <a:rPr lang="zh-CN" sz="2400" b="0" strike="noStrike" spc="-1">
                <a:solidFill>
                  <a:srgbClr val="000000"/>
                </a:solidFill>
                <a:latin typeface="Arial"/>
              </a:rPr>
              <a:t>当劳动力离开农业，土地的边际产出下降</a:t>
            </a:r>
            <a:r>
              <a:rPr lang="en-US" sz="2400" b="0" strike="noStrike" spc="-1">
                <a:solidFill>
                  <a:srgbClr val="000000"/>
                </a:solidFill>
                <a:latin typeface="Arial"/>
              </a:rPr>
              <a:t>, </a:t>
            </a:r>
            <a:r>
              <a:rPr lang="zh-CN" sz="2400" b="0" strike="noStrike" spc="-1">
                <a:solidFill>
                  <a:srgbClr val="000000"/>
                </a:solidFill>
                <a:latin typeface="Arial"/>
              </a:rPr>
              <a:t>租金下降，</a:t>
            </a:r>
            <a:r>
              <a:rPr lang="en-US" sz="2400" b="0" i="1" strike="noStrike" spc="-1">
                <a:solidFill>
                  <a:srgbClr val="000000"/>
                </a:solidFill>
                <a:latin typeface="Arial"/>
              </a:rPr>
              <a:t>R</a:t>
            </a:r>
            <a:r>
              <a:rPr lang="en-US" sz="2400" b="0" i="1" strike="noStrike" spc="-1" baseline="-25000">
                <a:solidFill>
                  <a:srgbClr val="000000"/>
                </a:solidFill>
                <a:latin typeface="Arial"/>
              </a:rPr>
              <a:t>T</a:t>
            </a:r>
            <a:r>
              <a:rPr lang="en-US" sz="2400" b="0" strike="noStrike" spc="-1">
                <a:solidFill>
                  <a:srgbClr val="000000"/>
                </a:solidFill>
                <a:latin typeface="Arial"/>
              </a:rPr>
              <a:t>/</a:t>
            </a:r>
            <a:r>
              <a:rPr lang="en-US" sz="2400" b="0" i="1" strike="noStrike" spc="-1">
                <a:solidFill>
                  <a:srgbClr val="000000"/>
                </a:solidFill>
                <a:latin typeface="Arial"/>
              </a:rPr>
              <a:t>P</a:t>
            </a:r>
            <a:r>
              <a:rPr lang="en-US" sz="2400" b="0" i="1" strike="noStrike" spc="-1" baseline="-25000">
                <a:solidFill>
                  <a:srgbClr val="000000"/>
                </a:solidFill>
                <a:latin typeface="Arial"/>
              </a:rPr>
              <a:t>A</a:t>
            </a:r>
            <a:r>
              <a:rPr lang="en-US" sz="2400" b="0" i="1" strike="noStrike" spc="-1">
                <a:solidFill>
                  <a:srgbClr val="000000"/>
                </a:solidFill>
                <a:latin typeface="Arial"/>
              </a:rPr>
              <a:t> </a:t>
            </a:r>
            <a:r>
              <a:rPr lang="zh-CN" sz="2400" b="0" strike="noStrike" spc="-1">
                <a:solidFill>
                  <a:srgbClr val="000000"/>
                </a:solidFill>
                <a:latin typeface="Arial"/>
              </a:rPr>
              <a:t>随之减少（</a:t>
            </a:r>
            <a:r>
              <a:rPr lang="en-US" sz="2400" b="0" strike="noStrike" spc="-1">
                <a:solidFill>
                  <a:srgbClr val="000000"/>
                </a:solidFill>
                <a:latin typeface="Arial"/>
              </a:rPr>
              <a:t>P</a:t>
            </a:r>
            <a:r>
              <a:rPr lang="en-US" sz="2400" b="0" i="1" strike="noStrike" spc="-1" baseline="-25000">
                <a:solidFill>
                  <a:srgbClr val="000000"/>
                </a:solidFill>
                <a:latin typeface="Arial"/>
              </a:rPr>
              <a:t>A</a:t>
            </a:r>
            <a:r>
              <a:rPr lang="en-US" sz="2400" b="0" i="1" strike="noStrike" spc="-1">
                <a:solidFill>
                  <a:srgbClr val="000000"/>
                </a:solidFill>
                <a:latin typeface="Arial"/>
              </a:rPr>
              <a:t> </a:t>
            </a:r>
            <a:r>
              <a:rPr lang="zh-CN" sz="2400" b="0" i="1" strike="noStrike" spc="-1">
                <a:solidFill>
                  <a:srgbClr val="000000"/>
                </a:solidFill>
                <a:latin typeface="Arial"/>
              </a:rPr>
              <a:t>不变</a:t>
            </a:r>
            <a:r>
              <a:rPr lang="zh-CN" sz="2400" b="0" strike="noStrike" spc="-1">
                <a:solidFill>
                  <a:srgbClr val="000000"/>
                </a:solidFill>
                <a:latin typeface="Arial"/>
              </a:rPr>
              <a:t>）</a:t>
            </a:r>
            <a:r>
              <a:rPr lang="en-US" sz="2400" b="0" strike="noStrike" spc="-1">
                <a:solidFill>
                  <a:srgbClr val="000000"/>
                </a:solidFill>
                <a:latin typeface="Arial"/>
              </a:rPr>
              <a:t>. </a:t>
            </a:r>
            <a:endParaRPr lang="en-US" sz="2400" b="0" strike="noStrike" spc="-1">
              <a:latin typeface="Arial"/>
            </a:endParaRPr>
          </a:p>
          <a:p>
            <a:pPr marL="343080" indent="-342720">
              <a:lnSpc>
                <a:spcPct val="150000"/>
              </a:lnSpc>
              <a:spcBef>
                <a:spcPts val="241"/>
              </a:spcBef>
              <a:spcAft>
                <a:spcPts val="241"/>
              </a:spcAft>
              <a:buClr>
                <a:srgbClr val="000000"/>
              </a:buClr>
              <a:buFont typeface="Arial"/>
              <a:buChar char="•"/>
            </a:pPr>
            <a:r>
              <a:rPr lang="en-US" sz="2400" b="0" i="1" strike="noStrike" spc="-1">
                <a:solidFill>
                  <a:srgbClr val="000000"/>
                </a:solidFill>
                <a:latin typeface="Arial"/>
              </a:rPr>
              <a:t>R</a:t>
            </a:r>
            <a:r>
              <a:rPr lang="en-US" sz="2400" b="0" i="1" strike="noStrike" spc="-1" baseline="-25000">
                <a:solidFill>
                  <a:srgbClr val="000000"/>
                </a:solidFill>
                <a:latin typeface="Arial"/>
              </a:rPr>
              <a:t>T</a:t>
            </a:r>
            <a:r>
              <a:rPr lang="en-US" sz="2400" b="0" i="1" strike="noStrike" spc="-1">
                <a:solidFill>
                  <a:srgbClr val="000000"/>
                </a:solidFill>
                <a:latin typeface="Arial"/>
              </a:rPr>
              <a:t> </a:t>
            </a:r>
            <a:r>
              <a:rPr lang="en-US" sz="2400" b="0" strike="noStrike" spc="-1">
                <a:solidFill>
                  <a:srgbClr val="000000"/>
                </a:solidFill>
                <a:latin typeface="Arial"/>
              </a:rPr>
              <a:t>/</a:t>
            </a:r>
            <a:r>
              <a:rPr lang="en-US" sz="2400" b="0" i="1" strike="noStrike" spc="-1">
                <a:solidFill>
                  <a:srgbClr val="000000"/>
                </a:solidFill>
                <a:latin typeface="Arial"/>
              </a:rPr>
              <a:t>P</a:t>
            </a:r>
            <a:r>
              <a:rPr lang="en-US" sz="2400" b="0" i="1" strike="noStrike" spc="-1" baseline="-25000">
                <a:solidFill>
                  <a:srgbClr val="000000"/>
                </a:solidFill>
                <a:latin typeface="Arial"/>
              </a:rPr>
              <a:t>A</a:t>
            </a:r>
            <a:r>
              <a:rPr lang="en-US" sz="2400" b="0" i="1" strike="noStrike" spc="-1">
                <a:solidFill>
                  <a:srgbClr val="000000"/>
                </a:solidFill>
                <a:latin typeface="Arial"/>
              </a:rPr>
              <a:t> </a:t>
            </a:r>
            <a:r>
              <a:rPr lang="zh-CN" sz="2400" b="0" strike="noStrike" spc="-1">
                <a:solidFill>
                  <a:srgbClr val="000000"/>
                </a:solidFill>
                <a:latin typeface="Arial"/>
              </a:rPr>
              <a:t>下降意味着土地相对农产品的实际租金下降，地主所能购买的农产品总量减少； </a:t>
            </a:r>
            <a:endParaRPr lang="en-US" sz="2400" b="0" strike="noStrike" spc="-1">
              <a:latin typeface="Arial"/>
            </a:endParaRPr>
          </a:p>
          <a:p>
            <a:pPr marL="343080" indent="-342720">
              <a:lnSpc>
                <a:spcPct val="150000"/>
              </a:lnSpc>
              <a:spcBef>
                <a:spcPts val="241"/>
              </a:spcBef>
              <a:spcAft>
                <a:spcPts val="241"/>
              </a:spcAft>
              <a:buClr>
                <a:srgbClr val="000000"/>
              </a:buClr>
              <a:buFont typeface="Arial"/>
              <a:buChar char="•"/>
            </a:pPr>
            <a:r>
              <a:rPr lang="zh-CN" sz="2400" b="0" strike="noStrike" spc="-1">
                <a:solidFill>
                  <a:srgbClr val="000000"/>
                </a:solidFill>
                <a:latin typeface="Arial"/>
              </a:rPr>
              <a:t>由此，地主的福利水平将变坏。换言之，制造业产品的相对价格上涨会损害地主的收益。</a:t>
            </a:r>
            <a:endParaRPr lang="en-US" sz="2400" b="0" strike="noStrike" spc="-1">
              <a:latin typeface="Arial"/>
            </a:endParaRPr>
          </a:p>
        </p:txBody>
      </p:sp>
      <p:sp>
        <p:nvSpPr>
          <p:cNvPr id="244" name="TextShape 3"/>
          <p:cNvSpPr txBox="1"/>
          <p:nvPr/>
        </p:nvSpPr>
        <p:spPr>
          <a:xfrm>
            <a:off x="566640" y="0"/>
            <a:ext cx="8577000" cy="820440"/>
          </a:xfrm>
          <a:prstGeom prst="rect">
            <a:avLst/>
          </a:prstGeom>
          <a:noFill/>
          <a:ln w="0">
            <a:noFill/>
          </a:ln>
        </p:spPr>
        <p:txBody>
          <a:bodyPr anchor="ctr">
            <a:noAutofit/>
          </a:bodyPr>
          <a:lstStyle/>
          <a:p>
            <a:pPr algn="ctr">
              <a:lnSpc>
                <a:spcPct val="100000"/>
              </a:lnSpc>
            </a:pPr>
            <a:r>
              <a:rPr lang="en-US" sz="4400" b="0" strike="noStrike" spc="-1">
                <a:solidFill>
                  <a:srgbClr val="69134B"/>
                </a:solidFill>
                <a:latin typeface="Calibri"/>
              </a:rPr>
              <a:t>3  </a:t>
            </a:r>
            <a:r>
              <a:rPr lang="zh-CN" sz="4400" b="0" strike="noStrike" spc="-1">
                <a:solidFill>
                  <a:srgbClr val="69134B"/>
                </a:solidFill>
                <a:latin typeface="Calibri"/>
              </a:rPr>
              <a:t>土地和资本所得</a:t>
            </a:r>
            <a:endParaRPr lang="en-US" sz="4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2"/>
                                        </p:tgtEl>
                                        <p:attrNameLst>
                                          <p:attrName>style.visibility</p:attrName>
                                        </p:attrNameLst>
                                      </p:cBhvr>
                                      <p:to>
                                        <p:strVal val="visible"/>
                                      </p:to>
                                    </p:set>
                                    <p:animEffect transition="in" filter="wipe(left)">
                                      <p:cBhvr additive="repl">
                                        <p:cTn id="7" dur="500"/>
                                        <p:tgtEl>
                                          <p:spTgt spid="24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3">
                                            <p:txEl>
                                              <p:pRg st="0" end="0"/>
                                            </p:txEl>
                                          </p:spTgt>
                                        </p:tgtEl>
                                        <p:attrNameLst>
                                          <p:attrName>style.visibility</p:attrName>
                                        </p:attrNameLst>
                                      </p:cBhvr>
                                      <p:to>
                                        <p:strVal val="visible"/>
                                      </p:to>
                                    </p:set>
                                    <p:animEffect transition="in" filter="wipe(left)">
                                      <p:cBhvr additive="repl">
                                        <p:cTn id="11" dur="500"/>
                                        <p:tgtEl>
                                          <p:spTgt spid="24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43">
                                            <p:txEl>
                                              <p:pRg st="1" end="1"/>
                                            </p:txEl>
                                          </p:spTgt>
                                        </p:tgtEl>
                                        <p:attrNameLst>
                                          <p:attrName>style.visibility</p:attrName>
                                        </p:attrNameLst>
                                      </p:cBhvr>
                                      <p:to>
                                        <p:strVal val="visible"/>
                                      </p:to>
                                    </p:set>
                                    <p:animEffect transition="in" filter="wipe(left)">
                                      <p:cBhvr additive="repl">
                                        <p:cTn id="16" dur="500"/>
                                        <p:tgtEl>
                                          <p:spTgt spid="24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43">
                                            <p:txEl>
                                              <p:pRg st="2" end="2"/>
                                            </p:txEl>
                                          </p:spTgt>
                                        </p:tgtEl>
                                        <p:attrNameLst>
                                          <p:attrName>style.visibility</p:attrName>
                                        </p:attrNameLst>
                                      </p:cBhvr>
                                      <p:to>
                                        <p:strVal val="visible"/>
                                      </p:to>
                                    </p:set>
                                    <p:animEffect transition="in" filter="wipe(left)">
                                      <p:cBhvr additive="repl">
                                        <p:cTn id="21" dur="500"/>
                                        <p:tgtEl>
                                          <p:spTgt spid="2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CustomShape 1"/>
          <p:cNvSpPr/>
          <p:nvPr/>
        </p:nvSpPr>
        <p:spPr>
          <a:xfrm>
            <a:off x="566640" y="820800"/>
            <a:ext cx="7351200" cy="4561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79"/>
              </a:spcBef>
            </a:pPr>
            <a:r>
              <a:rPr lang="zh-CN" sz="2400" b="1" strike="noStrike" spc="-1">
                <a:solidFill>
                  <a:srgbClr val="356A41"/>
                </a:solidFill>
                <a:latin typeface="Arial"/>
              </a:rPr>
              <a:t>土地和资本的租金决定</a:t>
            </a:r>
            <a:endParaRPr lang="en-US" sz="2400" b="0" strike="noStrike" spc="-1">
              <a:latin typeface="Arial"/>
            </a:endParaRPr>
          </a:p>
        </p:txBody>
      </p:sp>
      <p:sp>
        <p:nvSpPr>
          <p:cNvPr id="246" name="CustomShape 2"/>
          <p:cNvSpPr/>
          <p:nvPr/>
        </p:nvSpPr>
        <p:spPr>
          <a:xfrm>
            <a:off x="539640" y="1301760"/>
            <a:ext cx="8148240" cy="472428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50000"/>
              </a:lnSpc>
              <a:spcBef>
                <a:spcPts val="241"/>
              </a:spcBef>
              <a:spcAft>
                <a:spcPts val="241"/>
              </a:spcAft>
              <a:buClr>
                <a:srgbClr val="000000"/>
              </a:buClr>
              <a:buFont typeface="Arial"/>
              <a:buChar char="•"/>
            </a:pPr>
            <a:r>
              <a:rPr lang="zh-CN" sz="2400" b="0" strike="noStrike" spc="-1">
                <a:solidFill>
                  <a:srgbClr val="000000"/>
                </a:solidFill>
                <a:latin typeface="Arial"/>
              </a:rPr>
              <a:t>总结：</a:t>
            </a:r>
            <a:endParaRPr lang="en-US" sz="2400" b="0" strike="noStrike" spc="-1">
              <a:latin typeface="Arial"/>
            </a:endParaRPr>
          </a:p>
          <a:p>
            <a:pPr marL="343080" indent="-342720">
              <a:lnSpc>
                <a:spcPct val="150000"/>
              </a:lnSpc>
              <a:spcBef>
                <a:spcPts val="241"/>
              </a:spcBef>
              <a:spcAft>
                <a:spcPts val="241"/>
              </a:spcAft>
              <a:buClr>
                <a:srgbClr val="000000"/>
              </a:buClr>
              <a:buFont typeface="Arial"/>
              <a:buChar char="•"/>
            </a:pPr>
            <a:r>
              <a:rPr lang="zh-CN" sz="2400" b="0" strike="noStrike" spc="-1">
                <a:solidFill>
                  <a:srgbClr val="000000"/>
                </a:solidFill>
                <a:latin typeface="Arial"/>
              </a:rPr>
              <a:t>某一个行业的产出相对价格上升会增加该行业特定要素的实际租金，同时也会导致其他行业的特定要素实际租金下降；</a:t>
            </a:r>
            <a:endParaRPr lang="en-US" sz="2400" b="0" strike="noStrike" spc="-1">
              <a:latin typeface="Arial"/>
            </a:endParaRPr>
          </a:p>
          <a:p>
            <a:pPr marL="343080" indent="-342720">
              <a:lnSpc>
                <a:spcPct val="150000"/>
              </a:lnSpc>
              <a:spcBef>
                <a:spcPts val="241"/>
              </a:spcBef>
              <a:spcAft>
                <a:spcPts val="241"/>
              </a:spcAft>
              <a:buClr>
                <a:srgbClr val="000000"/>
              </a:buClr>
              <a:buFont typeface="Arial"/>
              <a:buChar char="•"/>
            </a:pPr>
            <a:r>
              <a:rPr lang="zh-CN" sz="2400" b="1" strike="noStrike" spc="-1">
                <a:solidFill>
                  <a:srgbClr val="000000"/>
                </a:solidFill>
                <a:latin typeface="Arial"/>
              </a:rPr>
              <a:t>由此可得：</a:t>
            </a:r>
            <a:endParaRPr lang="en-US" sz="2400" b="0" strike="noStrike" spc="-1">
              <a:latin typeface="Arial"/>
            </a:endParaRPr>
          </a:p>
          <a:p>
            <a:pPr marL="800280" lvl="1" indent="-342720">
              <a:lnSpc>
                <a:spcPct val="150000"/>
              </a:lnSpc>
              <a:spcBef>
                <a:spcPts val="241"/>
              </a:spcBef>
              <a:spcAft>
                <a:spcPts val="241"/>
              </a:spcAft>
              <a:buClr>
                <a:srgbClr val="000000"/>
              </a:buClr>
              <a:buFont typeface="Arial"/>
              <a:buChar char="•"/>
            </a:pPr>
            <a:r>
              <a:rPr lang="zh-CN" sz="2400" b="1" strike="noStrike" spc="-1">
                <a:solidFill>
                  <a:srgbClr val="000000"/>
                </a:solidFill>
                <a:latin typeface="Arial"/>
              </a:rPr>
              <a:t>对外贸易会使得出口行业的特定要素实际收益提高，而进口行业的特定要素实际收益下降；</a:t>
            </a:r>
            <a:endParaRPr lang="en-US" sz="2400" b="0" strike="noStrike" spc="-1">
              <a:latin typeface="Arial"/>
            </a:endParaRPr>
          </a:p>
          <a:p>
            <a:pPr marL="800280" lvl="1" indent="-342720">
              <a:lnSpc>
                <a:spcPct val="150000"/>
              </a:lnSpc>
              <a:spcBef>
                <a:spcPts val="241"/>
              </a:spcBef>
              <a:spcAft>
                <a:spcPts val="241"/>
              </a:spcAft>
              <a:buClr>
                <a:srgbClr val="000000"/>
              </a:buClr>
              <a:buFont typeface="Arial"/>
              <a:buChar char="•"/>
            </a:pPr>
            <a:r>
              <a:rPr lang="zh-CN" sz="2400" b="1" strike="noStrike" spc="-1">
                <a:solidFill>
                  <a:srgbClr val="000000"/>
                </a:solidFill>
                <a:latin typeface="Arial"/>
              </a:rPr>
              <a:t>二者的作用传递均为相对价格的变动；</a:t>
            </a:r>
            <a:endParaRPr lang="en-US" sz="2400" b="0" strike="noStrike" spc="-1">
              <a:latin typeface="Arial"/>
            </a:endParaRPr>
          </a:p>
        </p:txBody>
      </p:sp>
      <p:sp>
        <p:nvSpPr>
          <p:cNvPr id="247" name="TextShape 3"/>
          <p:cNvSpPr txBox="1"/>
          <p:nvPr/>
        </p:nvSpPr>
        <p:spPr>
          <a:xfrm>
            <a:off x="566640" y="0"/>
            <a:ext cx="8577000" cy="820440"/>
          </a:xfrm>
          <a:prstGeom prst="rect">
            <a:avLst/>
          </a:prstGeom>
          <a:noFill/>
          <a:ln w="0">
            <a:noFill/>
          </a:ln>
        </p:spPr>
        <p:txBody>
          <a:bodyPr anchor="ctr">
            <a:noAutofit/>
          </a:bodyPr>
          <a:lstStyle/>
          <a:p>
            <a:pPr algn="ctr">
              <a:lnSpc>
                <a:spcPct val="100000"/>
              </a:lnSpc>
            </a:pPr>
            <a:r>
              <a:rPr lang="en-US" sz="4400" b="0" strike="noStrike" spc="-1">
                <a:solidFill>
                  <a:srgbClr val="69134B"/>
                </a:solidFill>
                <a:latin typeface="Calibri"/>
              </a:rPr>
              <a:t>3  </a:t>
            </a:r>
            <a:r>
              <a:rPr lang="zh-CN" sz="4400" b="0" strike="noStrike" spc="-1">
                <a:solidFill>
                  <a:srgbClr val="69134B"/>
                </a:solidFill>
                <a:latin typeface="Calibri"/>
              </a:rPr>
              <a:t>土地和资本所得</a:t>
            </a:r>
            <a:endParaRPr lang="en-US" sz="4400" b="0" strike="noStrike" spc="-1">
              <a:solidFill>
                <a:srgbClr val="000000"/>
              </a:solidFill>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5"/>
                                        </p:tgtEl>
                                        <p:attrNameLst>
                                          <p:attrName>style.visibility</p:attrName>
                                        </p:attrNameLst>
                                      </p:cBhvr>
                                      <p:to>
                                        <p:strVal val="visible"/>
                                      </p:to>
                                    </p:set>
                                    <p:animEffect transition="in" filter="wipe(left)">
                                      <p:cBhvr additive="repl">
                                        <p:cTn id="7" dur="500"/>
                                        <p:tgtEl>
                                          <p:spTgt spid="245"/>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6">
                                            <p:txEl>
                                              <p:pRg st="0" end="0"/>
                                            </p:txEl>
                                          </p:spTgt>
                                        </p:tgtEl>
                                        <p:attrNameLst>
                                          <p:attrName>style.visibility</p:attrName>
                                        </p:attrNameLst>
                                      </p:cBhvr>
                                      <p:to>
                                        <p:strVal val="visible"/>
                                      </p:to>
                                    </p:set>
                                    <p:animEffect transition="in" filter="wipe(left)">
                                      <p:cBhvr additive="repl">
                                        <p:cTn id="11" dur="500"/>
                                        <p:tgtEl>
                                          <p:spTgt spid="246">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46">
                                            <p:txEl>
                                              <p:pRg st="1" end="1"/>
                                            </p:txEl>
                                          </p:spTgt>
                                        </p:tgtEl>
                                        <p:attrNameLst>
                                          <p:attrName>style.visibility</p:attrName>
                                        </p:attrNameLst>
                                      </p:cBhvr>
                                      <p:to>
                                        <p:strVal val="visible"/>
                                      </p:to>
                                    </p:set>
                                    <p:animEffect transition="in" filter="wipe(left)">
                                      <p:cBhvr additive="repl">
                                        <p:cTn id="15" dur="500"/>
                                        <p:tgtEl>
                                          <p:spTgt spid="246">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46">
                                            <p:txEl>
                                              <p:pRg st="2" end="2"/>
                                            </p:txEl>
                                          </p:spTgt>
                                        </p:tgtEl>
                                        <p:attrNameLst>
                                          <p:attrName>style.visibility</p:attrName>
                                        </p:attrNameLst>
                                      </p:cBhvr>
                                      <p:to>
                                        <p:strVal val="visible"/>
                                      </p:to>
                                    </p:set>
                                    <p:animEffect transition="in" filter="wipe(left)">
                                      <p:cBhvr additive="repl">
                                        <p:cTn id="20" dur="500"/>
                                        <p:tgtEl>
                                          <p:spTgt spid="24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46">
                                            <p:txEl>
                                              <p:pRg st="3" end="3"/>
                                            </p:txEl>
                                          </p:spTgt>
                                        </p:tgtEl>
                                        <p:attrNameLst>
                                          <p:attrName>style.visibility</p:attrName>
                                        </p:attrNameLst>
                                      </p:cBhvr>
                                      <p:to>
                                        <p:strVal val="visible"/>
                                      </p:to>
                                    </p:set>
                                    <p:animEffect transition="in" filter="wipe(left)">
                                      <p:cBhvr additive="repl">
                                        <p:cTn id="25" dur="500"/>
                                        <p:tgtEl>
                                          <p:spTgt spid="24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246">
                                            <p:txEl>
                                              <p:pRg st="4" end="4"/>
                                            </p:txEl>
                                          </p:spTgt>
                                        </p:tgtEl>
                                        <p:attrNameLst>
                                          <p:attrName>style.visibility</p:attrName>
                                        </p:attrNameLst>
                                      </p:cBhvr>
                                      <p:to>
                                        <p:strVal val="visible"/>
                                      </p:to>
                                    </p:set>
                                    <p:animEffect transition="in" filter="wipe(left)">
                                      <p:cBhvr additive="repl">
                                        <p:cTn id="30" dur="500"/>
                                        <p:tgtEl>
                                          <p:spTgt spid="24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CustomShape 1"/>
          <p:cNvSpPr/>
          <p:nvPr/>
        </p:nvSpPr>
        <p:spPr>
          <a:xfrm>
            <a:off x="566640" y="646200"/>
            <a:ext cx="7351200" cy="39528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00"/>
              </a:spcBef>
            </a:pPr>
            <a:r>
              <a:rPr lang="zh-CN" sz="2000" b="1" strike="noStrike" spc="-1">
                <a:solidFill>
                  <a:srgbClr val="356A41"/>
                </a:solidFill>
                <a:latin typeface="Arial"/>
              </a:rPr>
              <a:t>数值例子</a:t>
            </a:r>
            <a:endParaRPr lang="en-US" sz="2000" b="0" strike="noStrike" spc="-1">
              <a:latin typeface="Arial"/>
            </a:endParaRPr>
          </a:p>
        </p:txBody>
      </p:sp>
      <p:sp>
        <p:nvSpPr>
          <p:cNvPr id="249" name="CustomShape 2"/>
          <p:cNvSpPr/>
          <p:nvPr/>
        </p:nvSpPr>
        <p:spPr>
          <a:xfrm>
            <a:off x="1766160" y="3709080"/>
            <a:ext cx="3973320" cy="3337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59"/>
              </a:spcBef>
              <a:spcAft>
                <a:spcPts val="159"/>
              </a:spcAft>
            </a:pPr>
            <a:r>
              <a:rPr lang="zh-CN" sz="1600" b="0" strike="noStrike" spc="-1">
                <a:solidFill>
                  <a:srgbClr val="3D68AF"/>
                </a:solidFill>
                <a:latin typeface="Arial"/>
              </a:rPr>
              <a:t>资本租金变动</a:t>
            </a:r>
            <a:endParaRPr lang="en-US" sz="1600" b="0" strike="noStrike" spc="-1">
              <a:latin typeface="Arial"/>
            </a:endParaRPr>
          </a:p>
        </p:txBody>
      </p:sp>
      <p:sp>
        <p:nvSpPr>
          <p:cNvPr id="250" name="CustomShape 3"/>
          <p:cNvSpPr/>
          <p:nvPr/>
        </p:nvSpPr>
        <p:spPr>
          <a:xfrm>
            <a:off x="5843520" y="3645360"/>
            <a:ext cx="2666520" cy="3337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59"/>
              </a:spcBef>
              <a:spcAft>
                <a:spcPts val="159"/>
              </a:spcAft>
            </a:pPr>
            <a:r>
              <a:rPr lang="zh-CN" sz="1600" b="0" strike="noStrike" spc="-1">
                <a:solidFill>
                  <a:srgbClr val="3D68AF"/>
                </a:solidFill>
                <a:latin typeface="Arial"/>
              </a:rPr>
              <a:t>地租变动</a:t>
            </a:r>
            <a:endParaRPr lang="en-US" sz="1600" b="0" strike="noStrike" spc="-1">
              <a:latin typeface="Arial"/>
            </a:endParaRPr>
          </a:p>
        </p:txBody>
      </p:sp>
      <p:sp>
        <p:nvSpPr>
          <p:cNvPr id="251" name="TextShape 4"/>
          <p:cNvSpPr txBox="1"/>
          <p:nvPr/>
        </p:nvSpPr>
        <p:spPr>
          <a:xfrm>
            <a:off x="566640" y="0"/>
            <a:ext cx="8577000" cy="820440"/>
          </a:xfrm>
          <a:prstGeom prst="rect">
            <a:avLst/>
          </a:prstGeom>
          <a:noFill/>
          <a:ln w="0">
            <a:noFill/>
          </a:ln>
        </p:spPr>
        <p:txBody>
          <a:bodyPr anchor="ctr">
            <a:noAutofit/>
          </a:bodyPr>
          <a:lstStyle/>
          <a:p>
            <a:pPr algn="ctr">
              <a:lnSpc>
                <a:spcPct val="100000"/>
              </a:lnSpc>
            </a:pPr>
            <a:r>
              <a:rPr lang="en-US" sz="4400" b="0" strike="noStrike" spc="-1">
                <a:solidFill>
                  <a:srgbClr val="69134B"/>
                </a:solidFill>
                <a:latin typeface="Calibri"/>
              </a:rPr>
              <a:t>3  </a:t>
            </a:r>
            <a:r>
              <a:rPr lang="zh-CN" sz="4400" b="0" strike="noStrike" spc="-1">
                <a:solidFill>
                  <a:srgbClr val="69134B"/>
                </a:solidFill>
                <a:latin typeface="Calibri"/>
              </a:rPr>
              <a:t>土地和资本所得</a:t>
            </a:r>
            <a:endParaRPr lang="en-US" sz="4400" b="0" strike="noStrike" spc="-1">
              <a:solidFill>
                <a:srgbClr val="000000"/>
              </a:solidFill>
              <a:latin typeface="Arial"/>
            </a:endParaRPr>
          </a:p>
        </p:txBody>
      </p:sp>
      <p:pic>
        <p:nvPicPr>
          <p:cNvPr id="252" name="Picture 3"/>
          <p:cNvPicPr/>
          <p:nvPr/>
        </p:nvPicPr>
        <p:blipFill>
          <a:blip r:embed="rId3"/>
          <a:stretch/>
        </p:blipFill>
        <p:spPr>
          <a:xfrm>
            <a:off x="2483640" y="846360"/>
            <a:ext cx="4458960" cy="863280"/>
          </a:xfrm>
          <a:prstGeom prst="rect">
            <a:avLst/>
          </a:prstGeom>
          <a:ln w="9525">
            <a:noFill/>
          </a:ln>
        </p:spPr>
      </p:pic>
      <p:pic>
        <p:nvPicPr>
          <p:cNvPr id="253" name="Picture 4"/>
          <p:cNvPicPr/>
          <p:nvPr/>
        </p:nvPicPr>
        <p:blipFill>
          <a:blip r:embed="rId4"/>
          <a:stretch/>
        </p:blipFill>
        <p:spPr>
          <a:xfrm>
            <a:off x="2515680" y="1813680"/>
            <a:ext cx="4565520" cy="818640"/>
          </a:xfrm>
          <a:prstGeom prst="rect">
            <a:avLst/>
          </a:prstGeom>
          <a:ln w="9525">
            <a:noFill/>
          </a:ln>
        </p:spPr>
      </p:pic>
      <p:pic>
        <p:nvPicPr>
          <p:cNvPr id="254" name="Picture 5"/>
          <p:cNvPicPr/>
          <p:nvPr/>
        </p:nvPicPr>
        <p:blipFill>
          <a:blip r:embed="rId5"/>
          <a:stretch/>
        </p:blipFill>
        <p:spPr>
          <a:xfrm>
            <a:off x="2526120" y="2728080"/>
            <a:ext cx="4682520" cy="855360"/>
          </a:xfrm>
          <a:prstGeom prst="rect">
            <a:avLst/>
          </a:prstGeom>
          <a:ln w="9525">
            <a:noFill/>
          </a:ln>
        </p:spPr>
      </p:pic>
      <p:pic>
        <p:nvPicPr>
          <p:cNvPr id="255" name="Picture 8"/>
          <p:cNvPicPr/>
          <p:nvPr/>
        </p:nvPicPr>
        <p:blipFill>
          <a:blip r:embed="rId6"/>
          <a:stretch/>
        </p:blipFill>
        <p:spPr>
          <a:xfrm>
            <a:off x="133920" y="4185000"/>
            <a:ext cx="4022280" cy="1322640"/>
          </a:xfrm>
          <a:prstGeom prst="rect">
            <a:avLst/>
          </a:prstGeom>
          <a:ln w="9525">
            <a:noFill/>
          </a:ln>
        </p:spPr>
      </p:pic>
      <p:pic>
        <p:nvPicPr>
          <p:cNvPr id="256" name="Picture 9"/>
          <p:cNvPicPr/>
          <p:nvPr/>
        </p:nvPicPr>
        <p:blipFill>
          <a:blip r:embed="rId7"/>
          <a:stretch/>
        </p:blipFill>
        <p:spPr>
          <a:xfrm>
            <a:off x="0" y="5484600"/>
            <a:ext cx="4690800" cy="1096560"/>
          </a:xfrm>
          <a:prstGeom prst="rect">
            <a:avLst/>
          </a:prstGeom>
          <a:ln w="9525">
            <a:noFill/>
          </a:ln>
        </p:spPr>
      </p:pic>
      <p:pic>
        <p:nvPicPr>
          <p:cNvPr id="257" name="Picture 10"/>
          <p:cNvPicPr/>
          <p:nvPr/>
        </p:nvPicPr>
        <p:blipFill>
          <a:blip r:embed="rId8"/>
          <a:stretch/>
        </p:blipFill>
        <p:spPr>
          <a:xfrm>
            <a:off x="4795200" y="4120920"/>
            <a:ext cx="4135680" cy="2414160"/>
          </a:xfrm>
          <a:prstGeom prst="rect">
            <a:avLst/>
          </a:prstGeom>
          <a:ln w="9525">
            <a:noFill/>
          </a:ln>
        </p:spPr>
      </p:pic>
      <p:pic>
        <p:nvPicPr>
          <p:cNvPr id="258" name="Picture 2"/>
          <p:cNvPicPr/>
          <p:nvPr/>
        </p:nvPicPr>
        <p:blipFill>
          <a:blip r:embed="rId9"/>
          <a:stretch/>
        </p:blipFill>
        <p:spPr>
          <a:xfrm>
            <a:off x="2881440" y="6418080"/>
            <a:ext cx="2005200" cy="30132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48"/>
                                        </p:tgtEl>
                                        <p:attrNameLst>
                                          <p:attrName>style.visibility</p:attrName>
                                        </p:attrNameLst>
                                      </p:cBhvr>
                                      <p:to>
                                        <p:strVal val="visible"/>
                                      </p:to>
                                    </p:set>
                                    <p:animEffect transition="in" filter="wipe(left)">
                                      <p:cBhvr additive="repl">
                                        <p:cTn id="7" dur="500"/>
                                        <p:tgtEl>
                                          <p:spTgt spid="248"/>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49"/>
                                        </p:tgtEl>
                                        <p:attrNameLst>
                                          <p:attrName>style.visibility</p:attrName>
                                        </p:attrNameLst>
                                      </p:cBhvr>
                                      <p:to>
                                        <p:strVal val="visible"/>
                                      </p:to>
                                    </p:set>
                                    <p:animEffect transition="in" filter="wipe(left)">
                                      <p:cBhvr additive="repl">
                                        <p:cTn id="11" dur="500"/>
                                        <p:tgtEl>
                                          <p:spTgt spid="249"/>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50"/>
                                        </p:tgtEl>
                                        <p:attrNameLst>
                                          <p:attrName>style.visibility</p:attrName>
                                        </p:attrNameLst>
                                      </p:cBhvr>
                                      <p:to>
                                        <p:strVal val="visible"/>
                                      </p:to>
                                    </p:set>
                                    <p:animEffect transition="in" filter="wipe(left)">
                                      <p:cBhvr additive="repl">
                                        <p:cTn id="15" dur="500"/>
                                        <p:tgtEl>
                                          <p:spTgt spid="2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9" name="CustomShape 1"/>
          <p:cNvSpPr/>
          <p:nvPr/>
        </p:nvSpPr>
        <p:spPr>
          <a:xfrm>
            <a:off x="475920" y="928440"/>
            <a:ext cx="7946640" cy="39528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201"/>
              </a:spcBef>
              <a:spcAft>
                <a:spcPts val="201"/>
              </a:spcAft>
            </a:pPr>
            <a:r>
              <a:rPr lang="zh-CN" sz="2000" b="0" strike="noStrike" spc="-1">
                <a:solidFill>
                  <a:srgbClr val="3D68AF"/>
                </a:solidFill>
                <a:latin typeface="Arial"/>
              </a:rPr>
              <a:t>要素价格变动的一般方程</a:t>
            </a:r>
            <a:endParaRPr lang="en-US" sz="2000" b="0" strike="noStrike" spc="-1">
              <a:latin typeface="Arial"/>
            </a:endParaRPr>
          </a:p>
        </p:txBody>
      </p:sp>
      <p:sp>
        <p:nvSpPr>
          <p:cNvPr id="260" name="CustomShape 2"/>
          <p:cNvSpPr/>
          <p:nvPr/>
        </p:nvSpPr>
        <p:spPr>
          <a:xfrm>
            <a:off x="566640" y="1557360"/>
            <a:ext cx="8373600" cy="70020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201"/>
              </a:spcBef>
              <a:spcAft>
                <a:spcPts val="201"/>
              </a:spcAft>
            </a:pPr>
            <a:r>
              <a:rPr lang="zh-CN" sz="2000" b="0" strike="noStrike" spc="-1">
                <a:solidFill>
                  <a:srgbClr val="000000"/>
                </a:solidFill>
                <a:latin typeface="Arial"/>
              </a:rPr>
              <a:t>下述方程总结了三种要素价格的短期变化，注意资本和土地是固定的，而劳动可以在各部门之间流动：</a:t>
            </a:r>
            <a:endParaRPr lang="en-US" sz="2000" b="0" strike="noStrike" spc="-1">
              <a:latin typeface="Arial"/>
            </a:endParaRPr>
          </a:p>
        </p:txBody>
      </p:sp>
      <p:sp>
        <p:nvSpPr>
          <p:cNvPr id="261" name="TextShape 3"/>
          <p:cNvSpPr txBox="1"/>
          <p:nvPr/>
        </p:nvSpPr>
        <p:spPr>
          <a:xfrm>
            <a:off x="566640" y="0"/>
            <a:ext cx="8577000" cy="820440"/>
          </a:xfrm>
          <a:prstGeom prst="rect">
            <a:avLst/>
          </a:prstGeom>
          <a:noFill/>
          <a:ln w="0">
            <a:noFill/>
          </a:ln>
        </p:spPr>
        <p:txBody>
          <a:bodyPr anchor="ctr">
            <a:normAutofit/>
          </a:bodyPr>
          <a:lstStyle/>
          <a:p>
            <a:pPr algn="ctr">
              <a:lnSpc>
                <a:spcPct val="100000"/>
              </a:lnSpc>
            </a:pPr>
            <a:r>
              <a:rPr lang="en-US" sz="4400" b="0" strike="noStrike" spc="-1">
                <a:solidFill>
                  <a:srgbClr val="69134B"/>
                </a:solidFill>
                <a:latin typeface="Calibri"/>
              </a:rPr>
              <a:t>3  </a:t>
            </a:r>
            <a:r>
              <a:rPr lang="zh-CN" sz="4400" b="0" strike="noStrike" spc="-1">
                <a:solidFill>
                  <a:srgbClr val="69134B"/>
                </a:solidFill>
                <a:latin typeface="Calibri"/>
              </a:rPr>
              <a:t>土地和资本所得</a:t>
            </a:r>
            <a:endParaRPr lang="en-US" sz="4400" b="0" strike="noStrike" spc="-1">
              <a:solidFill>
                <a:srgbClr val="000000"/>
              </a:solidFill>
              <a:latin typeface="Arial"/>
            </a:endParaRPr>
          </a:p>
        </p:txBody>
      </p:sp>
      <p:sp>
        <p:nvSpPr>
          <p:cNvPr id="262" name="CustomShape 4"/>
          <p:cNvSpPr/>
          <p:nvPr/>
        </p:nvSpPr>
        <p:spPr>
          <a:xfrm>
            <a:off x="539640" y="4932360"/>
            <a:ext cx="7946640" cy="141228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marL="343080" indent="-342720">
              <a:lnSpc>
                <a:spcPct val="100000"/>
              </a:lnSpc>
              <a:spcBef>
                <a:spcPts val="201"/>
              </a:spcBef>
              <a:spcAft>
                <a:spcPts val="201"/>
              </a:spcAft>
              <a:buClr>
                <a:srgbClr val="000000"/>
              </a:buClr>
              <a:buFont typeface="Arial"/>
              <a:buChar char="•"/>
            </a:pPr>
            <a:r>
              <a:rPr lang="zh-CN" sz="2000" b="0" i="1" strike="noStrike" spc="-1">
                <a:solidFill>
                  <a:srgbClr val="000000"/>
                </a:solidFill>
                <a:latin typeface="Arial"/>
              </a:rPr>
              <a:t>相对价格上升部门的特定要素所得提高</a:t>
            </a:r>
            <a:r>
              <a:rPr lang="en-US" sz="2000" b="0" i="1" strike="noStrike" spc="-1">
                <a:solidFill>
                  <a:srgbClr val="000000"/>
                </a:solidFill>
                <a:latin typeface="Arial"/>
              </a:rPr>
              <a:t>.</a:t>
            </a:r>
            <a:endParaRPr lang="en-US" sz="2000" b="0" strike="noStrike" spc="-1">
              <a:latin typeface="Arial"/>
            </a:endParaRPr>
          </a:p>
          <a:p>
            <a:pPr marL="343080" indent="-342720">
              <a:lnSpc>
                <a:spcPct val="100000"/>
              </a:lnSpc>
              <a:spcBef>
                <a:spcPts val="201"/>
              </a:spcBef>
              <a:spcAft>
                <a:spcPts val="201"/>
              </a:spcAft>
              <a:buClr>
                <a:srgbClr val="000000"/>
              </a:buClr>
              <a:buFont typeface="Arial"/>
              <a:buChar char="•"/>
            </a:pPr>
            <a:r>
              <a:rPr lang="zh-CN" sz="2000" b="0" i="1" strike="noStrike" spc="-1">
                <a:solidFill>
                  <a:srgbClr val="000000"/>
                </a:solidFill>
                <a:latin typeface="Arial"/>
              </a:rPr>
              <a:t>其他部门的特定要素所得下降</a:t>
            </a:r>
            <a:r>
              <a:rPr lang="en-US" sz="2000" b="0" i="1" strike="noStrike" spc="-1">
                <a:solidFill>
                  <a:srgbClr val="000000"/>
                </a:solidFill>
                <a:latin typeface="Arial"/>
              </a:rPr>
              <a:t>.</a:t>
            </a:r>
            <a:endParaRPr lang="en-US" sz="2000" b="0" strike="noStrike" spc="-1">
              <a:latin typeface="Arial"/>
            </a:endParaRPr>
          </a:p>
          <a:p>
            <a:pPr marL="343080" indent="-342720">
              <a:lnSpc>
                <a:spcPct val="100000"/>
              </a:lnSpc>
              <a:spcBef>
                <a:spcPts val="201"/>
              </a:spcBef>
              <a:spcAft>
                <a:spcPts val="201"/>
              </a:spcAft>
              <a:buClr>
                <a:srgbClr val="000000"/>
              </a:buClr>
              <a:buFont typeface="Arial"/>
              <a:buChar char="•"/>
            </a:pPr>
            <a:r>
              <a:rPr lang="zh-CN" sz="2000" b="0" i="1" strike="noStrike" spc="-1">
                <a:solidFill>
                  <a:srgbClr val="000000"/>
                </a:solidFill>
                <a:latin typeface="Arial"/>
              </a:rPr>
              <a:t>劳动 “夹在中间</a:t>
            </a:r>
            <a:r>
              <a:rPr lang="en-US" sz="2000" b="0" i="1" strike="noStrike" spc="-1">
                <a:solidFill>
                  <a:srgbClr val="000000"/>
                </a:solidFill>
                <a:latin typeface="Arial"/>
              </a:rPr>
              <a:t>,</a:t>
            </a:r>
            <a:r>
              <a:rPr lang="zh-CN" sz="2000" b="0" i="1" strike="noStrike" spc="-1">
                <a:solidFill>
                  <a:srgbClr val="000000"/>
                </a:solidFill>
                <a:latin typeface="Arial"/>
              </a:rPr>
              <a:t>” 以一种产品衡量的实际工资上升，另一种则是下降</a:t>
            </a:r>
            <a:r>
              <a:rPr lang="en-US" sz="2000" b="0" strike="noStrike" spc="-1">
                <a:solidFill>
                  <a:srgbClr val="000000"/>
                </a:solidFill>
                <a:latin typeface="Arial"/>
              </a:rPr>
              <a:t>.</a:t>
            </a:r>
            <a:endParaRPr lang="en-US" sz="2000" b="0" strike="noStrike" spc="-1">
              <a:latin typeface="Arial"/>
            </a:endParaRPr>
          </a:p>
        </p:txBody>
      </p:sp>
      <p:pic>
        <p:nvPicPr>
          <p:cNvPr id="263" name="Picture 2"/>
          <p:cNvPicPr/>
          <p:nvPr/>
        </p:nvPicPr>
        <p:blipFill>
          <a:blip r:embed="rId3"/>
          <a:stretch/>
        </p:blipFill>
        <p:spPr>
          <a:xfrm>
            <a:off x="527400" y="2324160"/>
            <a:ext cx="8212320" cy="251316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59"/>
                                        </p:tgtEl>
                                        <p:attrNameLst>
                                          <p:attrName>style.visibility</p:attrName>
                                        </p:attrNameLst>
                                      </p:cBhvr>
                                      <p:to>
                                        <p:strVal val="visible"/>
                                      </p:to>
                                    </p:set>
                                    <p:animEffect transition="in" filter="wipe(left)">
                                      <p:cBhvr additive="repl">
                                        <p:cTn id="7" dur="500"/>
                                        <p:tgtEl>
                                          <p:spTgt spid="25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60"/>
                                        </p:tgtEl>
                                        <p:attrNameLst>
                                          <p:attrName>style.visibility</p:attrName>
                                        </p:attrNameLst>
                                      </p:cBhvr>
                                      <p:to>
                                        <p:strVal val="visible"/>
                                      </p:to>
                                    </p:set>
                                    <p:animEffect transition="in" filter="wipe(left)">
                                      <p:cBhvr additive="repl">
                                        <p:cTn id="11" dur="500"/>
                                        <p:tgtEl>
                                          <p:spTgt spid="26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62">
                                            <p:txEl>
                                              <p:pRg st="0" end="0"/>
                                            </p:txEl>
                                          </p:spTgt>
                                        </p:tgtEl>
                                        <p:attrNameLst>
                                          <p:attrName>style.visibility</p:attrName>
                                        </p:attrNameLst>
                                      </p:cBhvr>
                                      <p:to>
                                        <p:strVal val="visible"/>
                                      </p:to>
                                    </p:set>
                                    <p:animEffect transition="in" filter="wipe(left)">
                                      <p:cBhvr additive="repl">
                                        <p:cTn id="16" dur="500"/>
                                        <p:tgtEl>
                                          <p:spTgt spid="262">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262">
                                            <p:txEl>
                                              <p:pRg st="1" end="1"/>
                                            </p:txEl>
                                          </p:spTgt>
                                        </p:tgtEl>
                                        <p:attrNameLst>
                                          <p:attrName>style.visibility</p:attrName>
                                        </p:attrNameLst>
                                      </p:cBhvr>
                                      <p:to>
                                        <p:strVal val="visible"/>
                                      </p:to>
                                    </p:set>
                                    <p:animEffect transition="in" filter="wipe(left)">
                                      <p:cBhvr additive="repl">
                                        <p:cTn id="21" dur="500"/>
                                        <p:tgtEl>
                                          <p:spTgt spid="262">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262">
                                            <p:txEl>
                                              <p:pRg st="2" end="2"/>
                                            </p:txEl>
                                          </p:spTgt>
                                        </p:tgtEl>
                                        <p:attrNameLst>
                                          <p:attrName>style.visibility</p:attrName>
                                        </p:attrNameLst>
                                      </p:cBhvr>
                                      <p:to>
                                        <p:strVal val="visible"/>
                                      </p:to>
                                    </p:set>
                                    <p:animEffect transition="in" filter="wipe(left)">
                                      <p:cBhvr additive="repl">
                                        <p:cTn id="26" dur="500"/>
                                        <p:tgtEl>
                                          <p:spTgt spid="26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 name="TextShape 1"/>
          <p:cNvSpPr txBox="1"/>
          <p:nvPr/>
        </p:nvSpPr>
        <p:spPr>
          <a:xfrm>
            <a:off x="457200" y="274680"/>
            <a:ext cx="8229240" cy="533160"/>
          </a:xfrm>
          <a:prstGeom prst="rect">
            <a:avLst/>
          </a:prstGeom>
          <a:noFill/>
          <a:ln w="0">
            <a:noFill/>
          </a:ln>
        </p:spPr>
        <p:txBody>
          <a:bodyPr anchor="ctr">
            <a:normAutofit/>
          </a:bodyPr>
          <a:lstStyle/>
          <a:p>
            <a:pPr algn="ctr">
              <a:lnSpc>
                <a:spcPct val="100000"/>
              </a:lnSpc>
            </a:pPr>
            <a:r>
              <a:rPr lang="zh-CN" sz="2800" b="0" strike="noStrike" spc="-1">
                <a:solidFill>
                  <a:srgbClr val="000000"/>
                </a:solidFill>
                <a:latin typeface="Calibri"/>
              </a:rPr>
              <a:t>制造品价格下降与农产品价格提升</a:t>
            </a:r>
            <a:endParaRPr lang="en-US" sz="2800" b="0" strike="noStrike" spc="-1">
              <a:solidFill>
                <a:srgbClr val="000000"/>
              </a:solidFill>
              <a:latin typeface="Arial"/>
            </a:endParaRPr>
          </a:p>
        </p:txBody>
      </p:sp>
      <p:pic>
        <p:nvPicPr>
          <p:cNvPr id="265" name="Picture 2"/>
          <p:cNvPicPr/>
          <p:nvPr/>
        </p:nvPicPr>
        <p:blipFill>
          <a:blip r:embed="rId2"/>
          <a:stretch/>
        </p:blipFill>
        <p:spPr>
          <a:xfrm>
            <a:off x="442080" y="903600"/>
            <a:ext cx="8276040" cy="572004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 name="TextShape 1"/>
          <p:cNvSpPr txBox="1"/>
          <p:nvPr/>
        </p:nvSpPr>
        <p:spPr>
          <a:xfrm>
            <a:off x="457200" y="274680"/>
            <a:ext cx="8229240" cy="533160"/>
          </a:xfrm>
          <a:prstGeom prst="rect">
            <a:avLst/>
          </a:prstGeom>
          <a:noFill/>
          <a:ln w="0">
            <a:noFill/>
          </a:ln>
        </p:spPr>
        <p:txBody>
          <a:bodyPr anchor="ctr">
            <a:noAutofit/>
          </a:bodyPr>
          <a:lstStyle/>
          <a:p>
            <a:pPr>
              <a:lnSpc>
                <a:spcPct val="100000"/>
              </a:lnSpc>
            </a:pPr>
            <a:r>
              <a:rPr lang="zh-CN" sz="2800" b="0" strike="noStrike" spc="-1">
                <a:solidFill>
                  <a:srgbClr val="000000"/>
                </a:solidFill>
                <a:latin typeface="Calibri"/>
              </a:rPr>
              <a:t>农产品——咖啡价格波动案例</a:t>
            </a:r>
            <a:endParaRPr lang="en-US" sz="2800" b="0" strike="noStrike" spc="-1">
              <a:solidFill>
                <a:srgbClr val="000000"/>
              </a:solidFill>
              <a:latin typeface="Arial"/>
            </a:endParaRPr>
          </a:p>
        </p:txBody>
      </p:sp>
      <p:pic>
        <p:nvPicPr>
          <p:cNvPr id="267" name="Picture 2"/>
          <p:cNvPicPr/>
          <p:nvPr/>
        </p:nvPicPr>
        <p:blipFill>
          <a:blip r:embed="rId2"/>
          <a:stretch/>
        </p:blipFill>
        <p:spPr>
          <a:xfrm>
            <a:off x="1101240" y="910080"/>
            <a:ext cx="6553800" cy="566388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 name="TextShape 1"/>
          <p:cNvSpPr txBox="1"/>
          <p:nvPr/>
        </p:nvSpPr>
        <p:spPr>
          <a:xfrm>
            <a:off x="216000" y="2115720"/>
            <a:ext cx="8577000" cy="820440"/>
          </a:xfrm>
          <a:prstGeom prst="rect">
            <a:avLst/>
          </a:prstGeom>
          <a:noFill/>
          <a:ln w="0">
            <a:noFill/>
          </a:ln>
        </p:spPr>
        <p:txBody>
          <a:bodyPr anchor="ctr">
            <a:noAutofit/>
          </a:bodyPr>
          <a:lstStyle/>
          <a:p>
            <a:pPr algn="ctr">
              <a:lnSpc>
                <a:spcPct val="100000"/>
              </a:lnSpc>
            </a:pPr>
            <a:r>
              <a:rPr lang="en-US" sz="4400" b="0" strike="noStrike" spc="-1">
                <a:solidFill>
                  <a:srgbClr val="69134B"/>
                </a:solidFill>
                <a:latin typeface="Calibri"/>
              </a:rPr>
              <a:t>1  </a:t>
            </a:r>
            <a:r>
              <a:rPr lang="zh-CN" sz="4400" b="0" strike="noStrike" spc="-1">
                <a:solidFill>
                  <a:srgbClr val="69134B"/>
                </a:solidFill>
                <a:latin typeface="Calibri"/>
              </a:rPr>
              <a:t>特定要素模型</a:t>
            </a:r>
            <a:endParaRPr lang="en-US" sz="4400" b="0" strike="noStrike" spc="-1">
              <a:solidFill>
                <a:srgbClr val="000000"/>
              </a:solidFill>
              <a:latin typeface="Arial"/>
            </a:endParaRPr>
          </a:p>
        </p:txBody>
      </p:sp>
      <p:sp>
        <p:nvSpPr>
          <p:cNvPr id="110" name="CustomShape 2"/>
          <p:cNvSpPr/>
          <p:nvPr/>
        </p:nvSpPr>
        <p:spPr>
          <a:xfrm>
            <a:off x="449640" y="3018960"/>
            <a:ext cx="7351200" cy="4561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79"/>
              </a:spcBef>
            </a:pPr>
            <a:r>
              <a:rPr lang="zh-CN" sz="2400" b="1" strike="noStrike" spc="-1">
                <a:solidFill>
                  <a:srgbClr val="356A41"/>
                </a:solidFill>
                <a:latin typeface="Arial"/>
              </a:rPr>
              <a:t>母国</a:t>
            </a:r>
            <a:endParaRPr lang="en-US" sz="2400" b="0" strike="noStrike" spc="-1">
              <a:latin typeface="Arial"/>
            </a:endParaRPr>
          </a:p>
        </p:txBody>
      </p:sp>
      <p:sp>
        <p:nvSpPr>
          <p:cNvPr id="111" name="CustomShape 3"/>
          <p:cNvSpPr/>
          <p:nvPr/>
        </p:nvSpPr>
        <p:spPr>
          <a:xfrm>
            <a:off x="343440" y="4745520"/>
            <a:ext cx="7705440" cy="124884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241"/>
              </a:spcBef>
              <a:spcAft>
                <a:spcPts val="241"/>
              </a:spcAft>
            </a:pPr>
            <a:r>
              <a:rPr lang="zh-CN" sz="2400" b="0" strike="noStrike" spc="-1" dirty="0">
                <a:solidFill>
                  <a:srgbClr val="000000"/>
                </a:solidFill>
                <a:latin typeface="Arial"/>
              </a:rPr>
              <a:t>资本和土地分别是制造业和农业的特定要素；</a:t>
            </a:r>
            <a:endParaRPr lang="en-US" sz="2400" b="0" strike="noStrike" spc="-1" dirty="0">
              <a:latin typeface="Arial"/>
            </a:endParaRPr>
          </a:p>
          <a:p>
            <a:pPr>
              <a:lnSpc>
                <a:spcPct val="100000"/>
              </a:lnSpc>
              <a:spcBef>
                <a:spcPts val="241"/>
              </a:spcBef>
              <a:spcAft>
                <a:spcPts val="241"/>
              </a:spcAft>
            </a:pPr>
            <a:r>
              <a:rPr lang="zh-CN" sz="2400" b="0" strike="noStrike" spc="-1" dirty="0">
                <a:solidFill>
                  <a:srgbClr val="000000"/>
                </a:solidFill>
                <a:latin typeface="Arial"/>
              </a:rPr>
              <a:t>劳动力服从规模报酬递减规律——边际劳动产出随着劳动数量的增加而减少；</a:t>
            </a:r>
            <a:endParaRPr lang="en-US" sz="2400" b="0" strike="noStrike" spc="-1" dirty="0">
              <a:latin typeface="Arial"/>
            </a:endParaRPr>
          </a:p>
        </p:txBody>
      </p:sp>
      <p:sp>
        <p:nvSpPr>
          <p:cNvPr id="112" name="CustomShape 4"/>
          <p:cNvSpPr/>
          <p:nvPr/>
        </p:nvSpPr>
        <p:spPr>
          <a:xfrm>
            <a:off x="396720" y="3430800"/>
            <a:ext cx="7705440" cy="124884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241"/>
              </a:spcBef>
              <a:spcAft>
                <a:spcPts val="241"/>
              </a:spcAft>
            </a:pPr>
            <a:r>
              <a:rPr lang="zh-CN" sz="2400" b="0" strike="noStrike" spc="-1" dirty="0">
                <a:solidFill>
                  <a:srgbClr val="000000"/>
                </a:solidFill>
                <a:latin typeface="Arial"/>
              </a:rPr>
              <a:t>继续两国模型：母国和外国</a:t>
            </a:r>
            <a:r>
              <a:rPr lang="en-US" sz="2400" b="0" strike="noStrike" spc="-1" dirty="0">
                <a:solidFill>
                  <a:srgbClr val="000000"/>
                </a:solidFill>
                <a:latin typeface="Arial"/>
              </a:rPr>
              <a:t>.</a:t>
            </a:r>
            <a:endParaRPr lang="en-US" sz="2400" b="0" strike="noStrike" spc="-1" dirty="0">
              <a:latin typeface="Arial"/>
            </a:endParaRPr>
          </a:p>
          <a:p>
            <a:pPr>
              <a:lnSpc>
                <a:spcPct val="100000"/>
              </a:lnSpc>
              <a:spcBef>
                <a:spcPts val="241"/>
              </a:spcBef>
              <a:spcAft>
                <a:spcPts val="241"/>
              </a:spcAft>
            </a:pPr>
            <a:r>
              <a:rPr lang="zh-CN" sz="2400" b="0" strike="noStrike" spc="-1" dirty="0">
                <a:solidFill>
                  <a:srgbClr val="000000"/>
                </a:solidFill>
                <a:latin typeface="Arial"/>
              </a:rPr>
              <a:t>两个部门：制造业使用劳动力和资本；农业使用劳动力和土地</a:t>
            </a:r>
            <a:r>
              <a:rPr lang="en-US" sz="2400" b="0" strike="noStrike" spc="-1" dirty="0">
                <a:solidFill>
                  <a:srgbClr val="000000"/>
                </a:solidFill>
                <a:latin typeface="Arial"/>
              </a:rPr>
              <a:t>.</a:t>
            </a:r>
            <a:endParaRPr lang="en-US" sz="2400" b="0" strike="noStrike" spc="-1" dirty="0">
              <a:latin typeface="Arial"/>
            </a:endParaRPr>
          </a:p>
        </p:txBody>
      </p:sp>
      <p:pic>
        <p:nvPicPr>
          <p:cNvPr id="113" name="Picture 1"/>
          <p:cNvPicPr/>
          <p:nvPr/>
        </p:nvPicPr>
        <p:blipFill>
          <a:blip r:embed="rId3"/>
          <a:stretch/>
        </p:blipFill>
        <p:spPr>
          <a:xfrm>
            <a:off x="144360" y="144360"/>
            <a:ext cx="8563320" cy="172368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wipe(left)">
                                      <p:cBhvr additive="repl">
                                        <p:cTn id="7" dur="500"/>
                                        <p:tgtEl>
                                          <p:spTgt spid="10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0"/>
                                        </p:tgtEl>
                                        <p:attrNameLst>
                                          <p:attrName>style.visibility</p:attrName>
                                        </p:attrNameLst>
                                      </p:cBhvr>
                                      <p:to>
                                        <p:strVal val="visible"/>
                                      </p:to>
                                    </p:set>
                                    <p:animEffect transition="in" filter="wipe(left)">
                                      <p:cBhvr additive="repl">
                                        <p:cTn id="11" dur="500"/>
                                        <p:tgtEl>
                                          <p:spTgt spid="110"/>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2"/>
                                        </p:tgtEl>
                                        <p:attrNameLst>
                                          <p:attrName>style.visibility</p:attrName>
                                        </p:attrNameLst>
                                      </p:cBhvr>
                                      <p:to>
                                        <p:strVal val="visible"/>
                                      </p:to>
                                    </p:set>
                                    <p:animEffect transition="in" filter="wipe(left)">
                                      <p:cBhvr additive="repl">
                                        <p:cTn id="15" dur="500"/>
                                        <p:tgtEl>
                                          <p:spTgt spid="112"/>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11"/>
                                        </p:tgtEl>
                                        <p:attrNameLst>
                                          <p:attrName>style.visibility</p:attrName>
                                        </p:attrNameLst>
                                      </p:cBhvr>
                                      <p:to>
                                        <p:strVal val="visible"/>
                                      </p:to>
                                    </p:set>
                                    <p:animEffect transition="in" filter="wipe(left)">
                                      <p:cBhvr additive="repl">
                                        <p:cTn id="20"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8" name="Picture 2"/>
          <p:cNvPicPr/>
          <p:nvPr/>
        </p:nvPicPr>
        <p:blipFill>
          <a:blip r:embed="rId2"/>
          <a:stretch/>
        </p:blipFill>
        <p:spPr>
          <a:xfrm>
            <a:off x="644040" y="148680"/>
            <a:ext cx="7595640" cy="619308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 name="TextShape 1"/>
          <p:cNvSpPr txBox="1"/>
          <p:nvPr/>
        </p:nvSpPr>
        <p:spPr>
          <a:xfrm>
            <a:off x="457200" y="274680"/>
            <a:ext cx="8229240" cy="596880"/>
          </a:xfrm>
          <a:prstGeom prst="rect">
            <a:avLst/>
          </a:prstGeom>
          <a:noFill/>
          <a:ln w="0">
            <a:noFill/>
          </a:ln>
        </p:spPr>
        <p:txBody>
          <a:bodyPr anchor="ctr">
            <a:normAutofit fontScale="85000" lnSpcReduction="20000"/>
          </a:bodyPr>
          <a:lstStyle/>
          <a:p>
            <a:pPr algn="ctr">
              <a:lnSpc>
                <a:spcPct val="100000"/>
              </a:lnSpc>
            </a:pPr>
            <a:r>
              <a:rPr lang="zh-CN" sz="4400" b="0" strike="noStrike" spc="-1">
                <a:solidFill>
                  <a:srgbClr val="000000"/>
                </a:solidFill>
                <a:latin typeface="Calibri"/>
              </a:rPr>
              <a:t>特定要素模型中的失业</a:t>
            </a:r>
            <a:endParaRPr lang="en-US" sz="4400" b="0" strike="noStrike" spc="-1">
              <a:solidFill>
                <a:srgbClr val="000000"/>
              </a:solidFill>
              <a:latin typeface="Arial"/>
            </a:endParaRPr>
          </a:p>
        </p:txBody>
      </p:sp>
      <p:sp>
        <p:nvSpPr>
          <p:cNvPr id="270" name="TextShape 2"/>
          <p:cNvSpPr txBox="1"/>
          <p:nvPr/>
        </p:nvSpPr>
        <p:spPr>
          <a:xfrm>
            <a:off x="286920" y="1052640"/>
            <a:ext cx="8633160" cy="5073120"/>
          </a:xfrm>
          <a:prstGeom prst="rect">
            <a:avLst/>
          </a:prstGeom>
          <a:noFill/>
          <a:ln w="0">
            <a:noFill/>
          </a:ln>
        </p:spPr>
        <p:txBody>
          <a:bodyPr>
            <a:normAutofit/>
          </a:bodyPr>
          <a:lstStyle/>
          <a:p>
            <a:pPr marL="343080" indent="-342720">
              <a:lnSpc>
                <a:spcPct val="100000"/>
              </a:lnSpc>
              <a:spcBef>
                <a:spcPts val="479"/>
              </a:spcBef>
              <a:buClr>
                <a:srgbClr val="000000"/>
              </a:buClr>
              <a:buFont typeface="Arial"/>
              <a:buChar char="•"/>
            </a:pPr>
            <a:r>
              <a:rPr lang="zh-CN" sz="2400" b="0" strike="noStrike" spc="-1">
                <a:solidFill>
                  <a:srgbClr val="000000"/>
                </a:solidFill>
                <a:latin typeface="Calibri"/>
              </a:rPr>
              <a:t>尽管媒体经常报道工人因进口竞争而面临失业，但经济学家并不认为贸易必定会在总体上损害工人。失业更多是经济周期导致的，即使工人因进口竞争而被炒鱿鱼，但他们中很多人也能在合理时间找到新工作。</a:t>
            </a:r>
            <a:endParaRPr lang="en-US" sz="2400" b="0" strike="noStrike" spc="-1">
              <a:solidFill>
                <a:srgbClr val="000000"/>
              </a:solidFill>
              <a:latin typeface="Calibri"/>
            </a:endParaRPr>
          </a:p>
          <a:p>
            <a:pPr marL="343080" indent="-342720">
              <a:lnSpc>
                <a:spcPct val="100000"/>
              </a:lnSpc>
              <a:spcBef>
                <a:spcPts val="479"/>
              </a:spcBef>
              <a:buClr>
                <a:srgbClr val="000000"/>
              </a:buClr>
              <a:buFont typeface="Arial"/>
              <a:buChar char="•"/>
            </a:pPr>
            <a:r>
              <a:rPr lang="zh-CN" sz="2400" b="0" strike="noStrike" spc="-1">
                <a:solidFill>
                  <a:srgbClr val="000000"/>
                </a:solidFill>
                <a:latin typeface="Calibri"/>
              </a:rPr>
              <a:t>美国通过贸易调整救济补偿因进口竞争而失去工作的人。</a:t>
            </a:r>
            <a:endParaRPr lang="en-US" sz="2400" b="0" strike="noStrike" spc="-1">
              <a:solidFill>
                <a:srgbClr val="000000"/>
              </a:solidFill>
              <a:latin typeface="Calibri"/>
            </a:endParaRPr>
          </a:p>
        </p:txBody>
      </p:sp>
      <p:pic>
        <p:nvPicPr>
          <p:cNvPr id="271" name="Picture 3"/>
          <p:cNvPicPr/>
          <p:nvPr/>
        </p:nvPicPr>
        <p:blipFill>
          <a:blip r:embed="rId2"/>
          <a:stretch/>
        </p:blipFill>
        <p:spPr>
          <a:xfrm>
            <a:off x="208080" y="3100320"/>
            <a:ext cx="4246560" cy="3565800"/>
          </a:xfrm>
          <a:prstGeom prst="rect">
            <a:avLst/>
          </a:prstGeom>
          <a:ln w="9525">
            <a:noFill/>
          </a:ln>
        </p:spPr>
      </p:pic>
      <p:pic>
        <p:nvPicPr>
          <p:cNvPr id="272" name="Picture 4"/>
          <p:cNvPicPr/>
          <p:nvPr/>
        </p:nvPicPr>
        <p:blipFill>
          <a:blip r:embed="rId3"/>
          <a:stretch/>
        </p:blipFill>
        <p:spPr>
          <a:xfrm>
            <a:off x="4595760" y="3072960"/>
            <a:ext cx="4231800" cy="355104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 name="TextShape 1"/>
          <p:cNvSpPr txBox="1"/>
          <p:nvPr/>
        </p:nvSpPr>
        <p:spPr>
          <a:xfrm>
            <a:off x="457200" y="274680"/>
            <a:ext cx="8229240" cy="543600"/>
          </a:xfrm>
          <a:prstGeom prst="rect">
            <a:avLst/>
          </a:prstGeom>
          <a:noFill/>
          <a:ln w="0">
            <a:noFill/>
          </a:ln>
        </p:spPr>
        <p:txBody>
          <a:bodyPr anchor="ctr">
            <a:normAutofit/>
          </a:bodyPr>
          <a:lstStyle/>
          <a:p>
            <a:pPr algn="ctr">
              <a:lnSpc>
                <a:spcPct val="100000"/>
              </a:lnSpc>
            </a:pPr>
            <a:r>
              <a:rPr lang="zh-CN" sz="2800" b="0" strike="noStrike" spc="-1">
                <a:solidFill>
                  <a:srgbClr val="000000"/>
                </a:solidFill>
                <a:latin typeface="Calibri"/>
              </a:rPr>
              <a:t>要点</a:t>
            </a:r>
            <a:endParaRPr lang="en-US" sz="2800" b="0" strike="noStrike" spc="-1">
              <a:solidFill>
                <a:srgbClr val="000000"/>
              </a:solidFill>
              <a:latin typeface="Arial"/>
            </a:endParaRPr>
          </a:p>
        </p:txBody>
      </p:sp>
      <p:sp>
        <p:nvSpPr>
          <p:cNvPr id="274" name="TextShape 2"/>
          <p:cNvSpPr txBox="1"/>
          <p:nvPr/>
        </p:nvSpPr>
        <p:spPr>
          <a:xfrm>
            <a:off x="414720" y="850680"/>
            <a:ext cx="8271720" cy="797040"/>
          </a:xfrm>
          <a:prstGeom prst="rect">
            <a:avLst/>
          </a:prstGeom>
          <a:noFill/>
          <a:ln w="0">
            <a:noFill/>
          </a:ln>
        </p:spPr>
        <p:txBody>
          <a:bodyPr>
            <a:noAutofit/>
          </a:bodyPr>
          <a:lstStyle/>
          <a:p>
            <a:pPr marL="343080" indent="-342720">
              <a:lnSpc>
                <a:spcPct val="120000"/>
              </a:lnSpc>
              <a:spcBef>
                <a:spcPts val="320"/>
              </a:spcBef>
              <a:tabLst>
                <a:tab pos="0" algn="l"/>
              </a:tabLst>
            </a:pPr>
            <a:r>
              <a:rPr lang="en-US" sz="1600" b="0" strike="noStrike" spc="-1">
                <a:solidFill>
                  <a:srgbClr val="000000"/>
                </a:solidFill>
                <a:latin typeface="Calibri"/>
              </a:rPr>
              <a:t>1.</a:t>
            </a:r>
            <a:r>
              <a:rPr lang="zh-CN" sz="1600" b="0" strike="noStrike" spc="-1">
                <a:solidFill>
                  <a:srgbClr val="000000"/>
                </a:solidFill>
                <a:latin typeface="Calibri"/>
              </a:rPr>
              <a:t>一国开放贸易会导致整体收益，但在一个有几种要素的模型中，有些生产要素会受损。</a:t>
            </a:r>
            <a:endParaRPr lang="en-US" sz="1600" b="0" strike="noStrike" spc="-1">
              <a:solidFill>
                <a:srgbClr val="000000"/>
              </a:solidFill>
              <a:latin typeface="Calibri"/>
            </a:endParaRPr>
          </a:p>
        </p:txBody>
      </p:sp>
      <p:pic>
        <p:nvPicPr>
          <p:cNvPr id="275" name="Picture 4"/>
          <p:cNvPicPr/>
          <p:nvPr/>
        </p:nvPicPr>
        <p:blipFill>
          <a:blip r:embed="rId2"/>
          <a:stretch/>
        </p:blipFill>
        <p:spPr>
          <a:xfrm>
            <a:off x="152280" y="1247760"/>
            <a:ext cx="8810280" cy="531756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CustomShape 1"/>
          <p:cNvSpPr/>
          <p:nvPr/>
        </p:nvSpPr>
        <p:spPr>
          <a:xfrm>
            <a:off x="566640" y="820800"/>
            <a:ext cx="7351200" cy="4561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79"/>
              </a:spcBef>
            </a:pPr>
            <a:r>
              <a:rPr lang="zh-CN" sz="2400" b="1" strike="noStrike" spc="-1">
                <a:solidFill>
                  <a:srgbClr val="356A41"/>
                </a:solidFill>
                <a:latin typeface="Arial"/>
              </a:rPr>
              <a:t>母国</a:t>
            </a:r>
            <a:endParaRPr lang="en-US" sz="2400" b="0" strike="noStrike" spc="-1">
              <a:latin typeface="Arial"/>
            </a:endParaRPr>
          </a:p>
        </p:txBody>
      </p:sp>
      <p:sp>
        <p:nvSpPr>
          <p:cNvPr id="115" name="CustomShape 2"/>
          <p:cNvSpPr/>
          <p:nvPr/>
        </p:nvSpPr>
        <p:spPr>
          <a:xfrm>
            <a:off x="561960" y="1303200"/>
            <a:ext cx="1180800" cy="281880"/>
          </a:xfrm>
          <a:prstGeom prst="rect">
            <a:avLst/>
          </a:prstGeom>
          <a:solidFill>
            <a:srgbClr val="E8F0D4"/>
          </a:solid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indent="-456840">
              <a:lnSpc>
                <a:spcPct val="90000"/>
              </a:lnSpc>
              <a:spcBef>
                <a:spcPts val="139"/>
              </a:spcBef>
              <a:spcAft>
                <a:spcPts val="139"/>
              </a:spcAft>
              <a:tabLst>
                <a:tab pos="0" algn="l"/>
              </a:tabLst>
            </a:pPr>
            <a:r>
              <a:rPr lang="en-US" sz="1400" b="1" strike="noStrike" spc="-1">
                <a:solidFill>
                  <a:srgbClr val="831951"/>
                </a:solidFill>
                <a:latin typeface="Arial"/>
              </a:rPr>
              <a:t>FIGURE</a:t>
            </a:r>
            <a:r>
              <a:rPr lang="en-US" sz="1400" b="1" strike="noStrike" spc="-1">
                <a:solidFill>
                  <a:srgbClr val="000000"/>
                </a:solidFill>
                <a:latin typeface="Arial"/>
              </a:rPr>
              <a:t> 3-1</a:t>
            </a:r>
            <a:endParaRPr lang="en-US" sz="1400" b="0" strike="noStrike" spc="-1">
              <a:latin typeface="Arial"/>
            </a:endParaRPr>
          </a:p>
        </p:txBody>
      </p:sp>
      <p:sp>
        <p:nvSpPr>
          <p:cNvPr id="116" name="CustomShape 3"/>
          <p:cNvSpPr/>
          <p:nvPr/>
        </p:nvSpPr>
        <p:spPr>
          <a:xfrm>
            <a:off x="657360" y="1730520"/>
            <a:ext cx="7542000" cy="2982600"/>
          </a:xfrm>
          <a:prstGeom prst="rect">
            <a:avLst/>
          </a:prstGeom>
          <a:solidFill>
            <a:schemeClr val="bg1"/>
          </a:solidFill>
          <a:ln w="25400">
            <a:solidFill>
              <a:srgbClr val="D4D3D3"/>
            </a:solidFill>
            <a:round/>
          </a:ln>
        </p:spPr>
        <p:style>
          <a:lnRef idx="0">
            <a:scrgbClr r="0" g="0" b="0"/>
          </a:lnRef>
          <a:fillRef idx="0">
            <a:scrgbClr r="0" g="0" b="0"/>
          </a:fillRef>
          <a:effectRef idx="0">
            <a:scrgbClr r="0" g="0" b="0"/>
          </a:effectRef>
          <a:fontRef idx="minor"/>
        </p:style>
      </p:sp>
      <p:sp>
        <p:nvSpPr>
          <p:cNvPr id="117" name="TextShape 4"/>
          <p:cNvSpPr txBox="1"/>
          <p:nvPr/>
        </p:nvSpPr>
        <p:spPr>
          <a:xfrm>
            <a:off x="566640" y="0"/>
            <a:ext cx="8577000" cy="820440"/>
          </a:xfrm>
          <a:prstGeom prst="rect">
            <a:avLst/>
          </a:prstGeom>
          <a:noFill/>
          <a:ln w="0">
            <a:noFill/>
          </a:ln>
        </p:spPr>
        <p:txBody>
          <a:bodyPr anchor="ctr">
            <a:noAutofit/>
          </a:bodyPr>
          <a:lstStyle/>
          <a:p>
            <a:pPr algn="ctr">
              <a:lnSpc>
                <a:spcPct val="100000"/>
              </a:lnSpc>
            </a:pPr>
            <a:r>
              <a:rPr lang="en-US" sz="4400" b="0" strike="noStrike" spc="-1">
                <a:solidFill>
                  <a:srgbClr val="69134B"/>
                </a:solidFill>
                <a:latin typeface="Calibri"/>
              </a:rPr>
              <a:t>1  </a:t>
            </a:r>
            <a:r>
              <a:rPr lang="zh-CN" sz="4400" b="0" strike="noStrike" spc="-1">
                <a:solidFill>
                  <a:srgbClr val="69134B"/>
                </a:solidFill>
                <a:latin typeface="Calibri"/>
              </a:rPr>
              <a:t>特定要素模型</a:t>
            </a:r>
            <a:endParaRPr lang="en-US" sz="4400" b="0" strike="noStrike" spc="-1">
              <a:solidFill>
                <a:srgbClr val="000000"/>
              </a:solidFill>
              <a:latin typeface="Arial"/>
            </a:endParaRPr>
          </a:p>
        </p:txBody>
      </p:sp>
      <p:pic>
        <p:nvPicPr>
          <p:cNvPr id="118" name="Picture 1"/>
          <p:cNvPicPr/>
          <p:nvPr/>
        </p:nvPicPr>
        <p:blipFill>
          <a:blip r:embed="rId3"/>
          <a:stretch/>
        </p:blipFill>
        <p:spPr>
          <a:xfrm>
            <a:off x="520920" y="1676880"/>
            <a:ext cx="8154720" cy="4410000"/>
          </a:xfrm>
          <a:prstGeom prst="rect">
            <a:avLst/>
          </a:prstGeom>
          <a:ln w="9525">
            <a:noFill/>
          </a:ln>
        </p:spPr>
      </p:pic>
      <p:pic>
        <p:nvPicPr>
          <p:cNvPr id="119" name="Picture 2"/>
          <p:cNvPicPr/>
          <p:nvPr/>
        </p:nvPicPr>
        <p:blipFill>
          <a:blip r:embed="rId4"/>
          <a:stretch/>
        </p:blipFill>
        <p:spPr>
          <a:xfrm>
            <a:off x="2356200" y="4322880"/>
            <a:ext cx="2069640" cy="271080"/>
          </a:xfrm>
          <a:prstGeom prst="rect">
            <a:avLst/>
          </a:prstGeom>
          <a:ln w="9525">
            <a:noFill/>
          </a:ln>
        </p:spPr>
      </p:pic>
      <p:sp>
        <p:nvSpPr>
          <p:cNvPr id="120" name="CustomShape 5"/>
          <p:cNvSpPr/>
          <p:nvPr/>
        </p:nvSpPr>
        <p:spPr>
          <a:xfrm>
            <a:off x="255240" y="4763520"/>
            <a:ext cx="573840" cy="30348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zh-CN" sz="1400" b="1" strike="noStrike" spc="-1">
                <a:solidFill>
                  <a:srgbClr val="F9F3DD"/>
                </a:solidFill>
                <a:latin typeface="Arial"/>
              </a:rPr>
              <a:t>勘误</a:t>
            </a:r>
            <a:endParaRPr lang="en-US" sz="1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wipe(left)">
                                      <p:cBhvr additive="repl">
                                        <p:cTn id="7" dur="500"/>
                                        <p:tgtEl>
                                          <p:spTgt spid="11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15"/>
                                        </p:tgtEl>
                                        <p:attrNameLst>
                                          <p:attrName>style.visibility</p:attrName>
                                        </p:attrNameLst>
                                      </p:cBhvr>
                                      <p:to>
                                        <p:strVal val="visible"/>
                                      </p:to>
                                    </p:set>
                                    <p:animEffect transition="in" filter="wipe(left)">
                                      <p:cBhvr additive="repl">
                                        <p:cTn id="11" dur="500"/>
                                        <p:tgtEl>
                                          <p:spTgt spid="11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16"/>
                                        </p:tgtEl>
                                        <p:attrNameLst>
                                          <p:attrName>style.visibility</p:attrName>
                                        </p:attrNameLst>
                                      </p:cBhvr>
                                      <p:to>
                                        <p:strVal val="visible"/>
                                      </p:to>
                                    </p:set>
                                    <p:animEffect transition="in" filter="wipe(left)">
                                      <p:cBhvr additive="repl">
                                        <p:cTn id="15"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CustomShape 1"/>
          <p:cNvSpPr/>
          <p:nvPr/>
        </p:nvSpPr>
        <p:spPr>
          <a:xfrm>
            <a:off x="566640" y="820800"/>
            <a:ext cx="7351200" cy="4561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79"/>
              </a:spcBef>
            </a:pPr>
            <a:r>
              <a:rPr lang="zh-CN" sz="2400" b="1" strike="noStrike" spc="-1">
                <a:solidFill>
                  <a:srgbClr val="356A41"/>
                </a:solidFill>
                <a:latin typeface="Arial"/>
              </a:rPr>
              <a:t>母国</a:t>
            </a:r>
            <a:endParaRPr lang="en-US" sz="2400" b="0" strike="noStrike" spc="-1">
              <a:latin typeface="Arial"/>
            </a:endParaRPr>
          </a:p>
        </p:txBody>
      </p:sp>
      <p:grpSp>
        <p:nvGrpSpPr>
          <p:cNvPr id="122" name="Group 2"/>
          <p:cNvGrpSpPr/>
          <p:nvPr/>
        </p:nvGrpSpPr>
        <p:grpSpPr>
          <a:xfrm>
            <a:off x="435960" y="1709640"/>
            <a:ext cx="8470800" cy="4533480"/>
            <a:chOff x="435960" y="1709640"/>
            <a:chExt cx="8470800" cy="4533480"/>
          </a:xfrm>
        </p:grpSpPr>
        <p:sp>
          <p:nvSpPr>
            <p:cNvPr id="123" name="CustomShape 3"/>
            <p:cNvSpPr/>
            <p:nvPr/>
          </p:nvSpPr>
          <p:spPr>
            <a:xfrm>
              <a:off x="435960" y="1709640"/>
              <a:ext cx="8470800" cy="4533480"/>
            </a:xfrm>
            <a:prstGeom prst="rect">
              <a:avLst/>
            </a:prstGeom>
            <a:solidFill>
              <a:srgbClr val="FAECCE"/>
            </a:solidFill>
            <a:ln w="38100">
              <a:solidFill>
                <a:srgbClr val="CBBEB7"/>
              </a:solidFill>
              <a:round/>
            </a:ln>
          </p:spPr>
          <p:style>
            <a:lnRef idx="0">
              <a:scrgbClr r="0" g="0" b="0"/>
            </a:lnRef>
            <a:fillRef idx="0">
              <a:scrgbClr r="0" g="0" b="0"/>
            </a:fillRef>
            <a:effectRef idx="0">
              <a:scrgbClr r="0" g="0" b="0"/>
            </a:effectRef>
            <a:fontRef idx="minor"/>
          </p:style>
        </p:sp>
        <p:sp>
          <p:nvSpPr>
            <p:cNvPr id="124" name="CustomShape 4"/>
            <p:cNvSpPr/>
            <p:nvPr/>
          </p:nvSpPr>
          <p:spPr>
            <a:xfrm>
              <a:off x="451440" y="1730160"/>
              <a:ext cx="8434800" cy="319680"/>
            </a:xfrm>
            <a:prstGeom prst="rect">
              <a:avLst/>
            </a:prstGeom>
            <a:solidFill>
              <a:srgbClr val="E0D8D4"/>
            </a:solidFill>
            <a:ln w="9525">
              <a:noFill/>
            </a:ln>
          </p:spPr>
          <p:style>
            <a:lnRef idx="0">
              <a:scrgbClr r="0" g="0" b="0"/>
            </a:lnRef>
            <a:fillRef idx="0">
              <a:scrgbClr r="0" g="0" b="0"/>
            </a:fillRef>
            <a:effectRef idx="0">
              <a:scrgbClr r="0" g="0" b="0"/>
            </a:effectRef>
            <a:fontRef idx="minor"/>
          </p:style>
        </p:sp>
      </p:grpSp>
      <p:sp>
        <p:nvSpPr>
          <p:cNvPr id="125" name="CustomShape 5"/>
          <p:cNvSpPr/>
          <p:nvPr/>
        </p:nvSpPr>
        <p:spPr>
          <a:xfrm>
            <a:off x="685800" y="1728720"/>
            <a:ext cx="1209240" cy="281880"/>
          </a:xfrm>
          <a:prstGeom prst="rect">
            <a:avLst/>
          </a:prstGeom>
          <a:solidFill>
            <a:srgbClr val="E8F0D4"/>
          </a:solid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indent="-456840">
              <a:lnSpc>
                <a:spcPct val="90000"/>
              </a:lnSpc>
              <a:spcBef>
                <a:spcPts val="139"/>
              </a:spcBef>
              <a:spcAft>
                <a:spcPts val="139"/>
              </a:spcAft>
              <a:tabLst>
                <a:tab pos="0" algn="l"/>
              </a:tabLst>
            </a:pPr>
            <a:r>
              <a:rPr lang="en-US" sz="1400" b="1" strike="noStrike" spc="-1">
                <a:solidFill>
                  <a:srgbClr val="831951"/>
                </a:solidFill>
                <a:latin typeface="Arial"/>
              </a:rPr>
              <a:t>FIGURE</a:t>
            </a:r>
            <a:r>
              <a:rPr lang="en-US" sz="1400" b="1" strike="noStrike" spc="-1">
                <a:solidFill>
                  <a:srgbClr val="000000"/>
                </a:solidFill>
                <a:latin typeface="Arial"/>
              </a:rPr>
              <a:t> 3-2</a:t>
            </a:r>
            <a:endParaRPr lang="en-US" sz="1400" b="0" strike="noStrike" spc="-1">
              <a:latin typeface="Arial"/>
            </a:endParaRPr>
          </a:p>
        </p:txBody>
      </p:sp>
      <p:sp>
        <p:nvSpPr>
          <p:cNvPr id="126" name="CustomShape 6"/>
          <p:cNvSpPr/>
          <p:nvPr/>
        </p:nvSpPr>
        <p:spPr>
          <a:xfrm>
            <a:off x="566640" y="1255680"/>
            <a:ext cx="7946640" cy="39528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00"/>
              </a:spcBef>
            </a:pPr>
            <a:r>
              <a:rPr lang="en-US" sz="2000" b="1" strike="noStrike" spc="-1">
                <a:solidFill>
                  <a:srgbClr val="3D68AF"/>
                </a:solidFill>
                <a:latin typeface="Arial"/>
              </a:rPr>
              <a:t>PPF </a:t>
            </a:r>
            <a:r>
              <a:rPr lang="zh-CN" sz="2000" b="1" strike="noStrike" spc="-1">
                <a:solidFill>
                  <a:srgbClr val="3D68AF"/>
                </a:solidFill>
                <a:latin typeface="Arial"/>
              </a:rPr>
              <a:t>生产可能性边界</a:t>
            </a:r>
            <a:endParaRPr lang="en-US" sz="2000" b="0" strike="noStrike" spc="-1">
              <a:latin typeface="Arial"/>
            </a:endParaRPr>
          </a:p>
        </p:txBody>
      </p:sp>
      <p:sp>
        <p:nvSpPr>
          <p:cNvPr id="127" name="CustomShape 7"/>
          <p:cNvSpPr/>
          <p:nvPr/>
        </p:nvSpPr>
        <p:spPr>
          <a:xfrm>
            <a:off x="6177600" y="2119320"/>
            <a:ext cx="2336040" cy="22759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201"/>
              </a:spcBef>
              <a:spcAft>
                <a:spcPts val="201"/>
              </a:spcAft>
            </a:pPr>
            <a:r>
              <a:rPr lang="en-US" sz="2000" b="1" strike="noStrike" spc="-1">
                <a:solidFill>
                  <a:srgbClr val="8A3A6A"/>
                </a:solidFill>
                <a:latin typeface="Arial"/>
              </a:rPr>
              <a:t>Production Possibilities Frontier</a:t>
            </a:r>
            <a:endParaRPr lang="en-US" sz="2000" b="0" strike="noStrike" spc="-1">
              <a:latin typeface="Arial"/>
            </a:endParaRPr>
          </a:p>
          <a:p>
            <a:pPr>
              <a:lnSpc>
                <a:spcPct val="100000"/>
              </a:lnSpc>
              <a:spcBef>
                <a:spcPts val="201"/>
              </a:spcBef>
              <a:spcAft>
                <a:spcPts val="201"/>
              </a:spcAft>
            </a:pPr>
            <a:r>
              <a:rPr lang="zh-CN" sz="2000" b="1" strike="noStrike" spc="-1">
                <a:solidFill>
                  <a:srgbClr val="8A3A6A"/>
                </a:solidFill>
                <a:latin typeface="Arial"/>
              </a:rPr>
              <a:t>劳动总量确定前提下，所能生产的农业和制造业产品组合；</a:t>
            </a:r>
            <a:endParaRPr lang="en-US" sz="2000" b="0" strike="noStrike" spc="-1">
              <a:latin typeface="Arial"/>
            </a:endParaRPr>
          </a:p>
        </p:txBody>
      </p:sp>
      <p:sp>
        <p:nvSpPr>
          <p:cNvPr id="128" name="TextShape 8"/>
          <p:cNvSpPr txBox="1"/>
          <p:nvPr/>
        </p:nvSpPr>
        <p:spPr>
          <a:xfrm>
            <a:off x="566640" y="0"/>
            <a:ext cx="8577000" cy="820440"/>
          </a:xfrm>
          <a:prstGeom prst="rect">
            <a:avLst/>
          </a:prstGeom>
          <a:noFill/>
          <a:ln w="0">
            <a:noFill/>
          </a:ln>
        </p:spPr>
        <p:txBody>
          <a:bodyPr anchor="ctr">
            <a:noAutofit/>
          </a:bodyPr>
          <a:lstStyle/>
          <a:p>
            <a:pPr algn="ctr">
              <a:lnSpc>
                <a:spcPct val="100000"/>
              </a:lnSpc>
            </a:pPr>
            <a:r>
              <a:rPr lang="en-US" sz="4400" b="0" strike="noStrike" spc="-1">
                <a:solidFill>
                  <a:srgbClr val="69134B"/>
                </a:solidFill>
                <a:latin typeface="Calibri"/>
              </a:rPr>
              <a:t>1  </a:t>
            </a:r>
            <a:r>
              <a:rPr lang="zh-CN" sz="4400" b="0" strike="noStrike" spc="-1">
                <a:solidFill>
                  <a:srgbClr val="69134B"/>
                </a:solidFill>
                <a:latin typeface="Calibri"/>
              </a:rPr>
              <a:t>特定要素模型</a:t>
            </a:r>
            <a:endParaRPr lang="en-US" sz="4400" b="0" strike="noStrike" spc="-1">
              <a:solidFill>
                <a:srgbClr val="000000"/>
              </a:solidFill>
              <a:latin typeface="Arial"/>
            </a:endParaRPr>
          </a:p>
        </p:txBody>
      </p:sp>
      <p:pic>
        <p:nvPicPr>
          <p:cNvPr id="129" name="Picture 1"/>
          <p:cNvPicPr/>
          <p:nvPr/>
        </p:nvPicPr>
        <p:blipFill>
          <a:blip r:embed="rId3"/>
          <a:stretch/>
        </p:blipFill>
        <p:spPr>
          <a:xfrm>
            <a:off x="420840" y="2058480"/>
            <a:ext cx="5501160" cy="393804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26"/>
                                        </p:tgtEl>
                                        <p:attrNameLst>
                                          <p:attrName>style.visibility</p:attrName>
                                        </p:attrNameLst>
                                      </p:cBhvr>
                                      <p:to>
                                        <p:strVal val="visible"/>
                                      </p:to>
                                    </p:set>
                                    <p:animEffect transition="in" filter="wipe(left)">
                                      <p:cBhvr additive="repl">
                                        <p:cTn id="7" dur="500"/>
                                        <p:tgtEl>
                                          <p:spTgt spid="126"/>
                                        </p:tgtEl>
                                      </p:cBhvr>
                                    </p:animEffect>
                                  </p:childTnLst>
                                </p:cTn>
                              </p:par>
                            </p:childTnLst>
                          </p:cTn>
                        </p:par>
                        <p:par>
                          <p:cTn id="8" fill="hold">
                            <p:stCondLst>
                              <p:cond delay="500"/>
                            </p:stCondLst>
                            <p:childTnLst>
                              <p:par>
                                <p:cTn id="9" presetID="29" presetClass="entr" fill="hold" nodeType="afterEffect">
                                  <p:stCondLst>
                                    <p:cond delay="0"/>
                                  </p:stCondLst>
                                  <p:childTnLst>
                                    <p:set>
                                      <p:cBhvr>
                                        <p:cTn id="10" dur="1" fill="hold">
                                          <p:stCondLst>
                                            <p:cond delay="0"/>
                                          </p:stCondLst>
                                        </p:cTn>
                                        <p:tgtEl>
                                          <p:spTgt spid="122"/>
                                        </p:tgtEl>
                                        <p:attrNameLst>
                                          <p:attrName>style.visibility</p:attrName>
                                        </p:attrNameLst>
                                      </p:cBhvr>
                                      <p:to>
                                        <p:strVal val="visible"/>
                                      </p:to>
                                    </p:set>
                                    <p:anim calcmode="lin" valueType="num">
                                      <p:cBhvr additive="repl">
                                        <p:cTn id="11" dur="500" fill="hold"/>
                                        <p:tgtEl>
                                          <p:spTgt spid="122"/>
                                        </p:tgtEl>
                                        <p:attrNameLst>
                                          <p:attrName>ppt_x</p:attrName>
                                        </p:attrNameLst>
                                      </p:cBhvr>
                                      <p:tavLst>
                                        <p:tav tm="0">
                                          <p:val>
                                            <p:strVal val="#ppt_x-.2"/>
                                          </p:val>
                                        </p:tav>
                                        <p:tav tm="100000">
                                          <p:val>
                                            <p:strVal val="#ppt_x"/>
                                          </p:val>
                                        </p:tav>
                                      </p:tavLst>
                                    </p:anim>
                                    <p:anim calcmode="lin" valueType="num">
                                      <p:cBhvr additive="repl">
                                        <p:cTn id="12" dur="500" fill="hold"/>
                                        <p:tgtEl>
                                          <p:spTgt spid="122"/>
                                        </p:tgtEl>
                                        <p:attrNameLst>
                                          <p:attrName>ppt_y</p:attrName>
                                        </p:attrNameLst>
                                      </p:cBhvr>
                                      <p:tavLst>
                                        <p:tav tm="0">
                                          <p:val>
                                            <p:strVal val="#ppt_y"/>
                                          </p:val>
                                        </p:tav>
                                        <p:tav tm="100000">
                                          <p:val>
                                            <p:strVal val="#ppt_y"/>
                                          </p:val>
                                        </p:tav>
                                      </p:tavLst>
                                    </p:anim>
                                    <p:animEffect transition="in" filter="wipe(right)">
                                      <p:cBhvr additive="repl">
                                        <p:cTn id="13" dur="500"/>
                                        <p:tgtEl>
                                          <p:spTgt spid="122"/>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wipe(left)">
                                      <p:cBhvr additive="repl">
                                        <p:cTn id="17" dur="500"/>
                                        <p:tgtEl>
                                          <p:spTgt spid="125"/>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27">
                                            <p:txEl>
                                              <p:pRg st="0" end="0"/>
                                            </p:txEl>
                                          </p:spTgt>
                                        </p:tgtEl>
                                        <p:attrNameLst>
                                          <p:attrName>style.visibility</p:attrName>
                                        </p:attrNameLst>
                                      </p:cBhvr>
                                      <p:to>
                                        <p:strVal val="visible"/>
                                      </p:to>
                                    </p:set>
                                    <p:animEffect transition="in" filter="wipe(left)">
                                      <p:cBhvr additive="repl">
                                        <p:cTn id="21" dur="500"/>
                                        <p:tgtEl>
                                          <p:spTgt spid="127">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127">
                                            <p:txEl>
                                              <p:pRg st="1" end="1"/>
                                            </p:txEl>
                                          </p:spTgt>
                                        </p:tgtEl>
                                        <p:attrNameLst>
                                          <p:attrName>style.visibility</p:attrName>
                                        </p:attrNameLst>
                                      </p:cBhvr>
                                      <p:to>
                                        <p:strVal val="visible"/>
                                      </p:to>
                                    </p:set>
                                    <p:animEffect transition="in" filter="wipe(left)">
                                      <p:cBhvr additive="repl">
                                        <p:cTn id="26" dur="500"/>
                                        <p:tgtEl>
                                          <p:spTgt spid="12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CustomShape 1"/>
          <p:cNvSpPr/>
          <p:nvPr/>
        </p:nvSpPr>
        <p:spPr>
          <a:xfrm>
            <a:off x="598680" y="703800"/>
            <a:ext cx="7351200" cy="4561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79"/>
              </a:spcBef>
            </a:pPr>
            <a:r>
              <a:rPr lang="zh-CN" sz="2400" b="1" strike="noStrike" spc="-1">
                <a:solidFill>
                  <a:srgbClr val="356A41"/>
                </a:solidFill>
                <a:latin typeface="Arial"/>
              </a:rPr>
              <a:t>母国</a:t>
            </a:r>
            <a:endParaRPr lang="en-US" sz="2400" b="0" strike="noStrike" spc="-1">
              <a:latin typeface="Arial"/>
            </a:endParaRPr>
          </a:p>
        </p:txBody>
      </p:sp>
      <p:sp>
        <p:nvSpPr>
          <p:cNvPr id="131" name="CustomShape 2"/>
          <p:cNvSpPr/>
          <p:nvPr/>
        </p:nvSpPr>
        <p:spPr>
          <a:xfrm>
            <a:off x="577440" y="1104840"/>
            <a:ext cx="7946640" cy="39528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00"/>
              </a:spcBef>
            </a:pPr>
            <a:r>
              <a:rPr lang="zh-CN" sz="2000" b="1" strike="noStrike" spc="-1">
                <a:solidFill>
                  <a:srgbClr val="3D68AF"/>
                </a:solidFill>
                <a:latin typeface="Arial"/>
              </a:rPr>
              <a:t>机会成本和价格</a:t>
            </a:r>
            <a:endParaRPr lang="en-US" sz="2000" b="0" strike="noStrike" spc="-1">
              <a:latin typeface="Arial"/>
            </a:endParaRPr>
          </a:p>
        </p:txBody>
      </p:sp>
      <p:sp>
        <p:nvSpPr>
          <p:cNvPr id="132" name="CustomShape 3"/>
          <p:cNvSpPr/>
          <p:nvPr/>
        </p:nvSpPr>
        <p:spPr>
          <a:xfrm>
            <a:off x="566640" y="0"/>
            <a:ext cx="8577000" cy="82044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2400" b="1" strike="noStrike" spc="-1">
                <a:solidFill>
                  <a:srgbClr val="69134B"/>
                </a:solidFill>
                <a:latin typeface="Arial"/>
              </a:rPr>
              <a:t>1  </a:t>
            </a:r>
            <a:r>
              <a:rPr lang="zh-CN" sz="2400" b="1" strike="noStrike" spc="-1">
                <a:solidFill>
                  <a:srgbClr val="69134B"/>
                </a:solidFill>
                <a:latin typeface="Arial"/>
              </a:rPr>
              <a:t>特定要素模型</a:t>
            </a:r>
            <a:endParaRPr lang="en-US" sz="2400" b="0" strike="noStrike" spc="-1">
              <a:latin typeface="Arial"/>
            </a:endParaRPr>
          </a:p>
        </p:txBody>
      </p:sp>
      <p:sp>
        <p:nvSpPr>
          <p:cNvPr id="133" name="CustomShape 4"/>
          <p:cNvSpPr/>
          <p:nvPr/>
        </p:nvSpPr>
        <p:spPr>
          <a:xfrm>
            <a:off x="566640" y="1458720"/>
            <a:ext cx="8141760" cy="95940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181"/>
              </a:spcBef>
              <a:spcAft>
                <a:spcPts val="181"/>
              </a:spcAft>
            </a:pPr>
            <a:r>
              <a:rPr lang="zh-CN" sz="1800" b="0" strike="noStrike" spc="-1">
                <a:solidFill>
                  <a:srgbClr val="000000"/>
                </a:solidFill>
                <a:latin typeface="Arial"/>
              </a:rPr>
              <a:t>如同李嘉图模型，</a:t>
            </a:r>
            <a:r>
              <a:rPr lang="en-US" sz="1800" b="0" strike="noStrike" spc="-1">
                <a:solidFill>
                  <a:srgbClr val="000000"/>
                </a:solidFill>
                <a:latin typeface="Arial"/>
              </a:rPr>
              <a:t>PPF</a:t>
            </a:r>
            <a:r>
              <a:rPr lang="zh-CN" sz="1800" b="0" strike="noStrike" spc="-1">
                <a:solidFill>
                  <a:srgbClr val="000000"/>
                </a:solidFill>
                <a:latin typeface="Arial"/>
              </a:rPr>
              <a:t>的斜率代表横轴产品的机会成本或是相对价格，这里是制造业产品；</a:t>
            </a:r>
            <a:endParaRPr lang="en-US" sz="1800" b="0" strike="noStrike" spc="-1">
              <a:latin typeface="Arial"/>
            </a:endParaRPr>
          </a:p>
          <a:p>
            <a:pPr>
              <a:lnSpc>
                <a:spcPct val="100000"/>
              </a:lnSpc>
              <a:spcBef>
                <a:spcPts val="181"/>
              </a:spcBef>
              <a:spcAft>
                <a:spcPts val="181"/>
              </a:spcAft>
            </a:pPr>
            <a:r>
              <a:rPr lang="zh-CN" sz="1800" b="0" strike="noStrike" spc="-1">
                <a:solidFill>
                  <a:srgbClr val="000000"/>
                </a:solidFill>
                <a:latin typeface="Arial"/>
              </a:rPr>
              <a:t>企业雇佣工人直到工人工资等于其创造的产品价值：</a:t>
            </a:r>
            <a:endParaRPr lang="en-US" sz="1800" b="0" strike="noStrike" spc="-1">
              <a:latin typeface="Arial"/>
            </a:endParaRPr>
          </a:p>
        </p:txBody>
      </p:sp>
      <p:graphicFrame>
        <p:nvGraphicFramePr>
          <p:cNvPr id="134" name="Object 5"/>
          <p:cNvGraphicFramePr/>
          <p:nvPr/>
        </p:nvGraphicFramePr>
        <p:xfrm>
          <a:off x="2573640" y="2480400"/>
          <a:ext cx="2338200" cy="981360"/>
        </p:xfrm>
        <a:graphic>
          <a:graphicData uri="http://schemas.openxmlformats.org/presentationml/2006/ole">
            <mc:AlternateContent xmlns:mc="http://schemas.openxmlformats.org/markup-compatibility/2006">
              <mc:Choice xmlns:v="urn:schemas-microsoft-com:vml" Requires="v">
                <p:oleObj spid="_x0000_s1029" r:id="rId4" imgW="0" imgH="0" progId="Equation.3">
                  <p:embed/>
                </p:oleObj>
              </mc:Choice>
              <mc:Fallback>
                <p:oleObj r:id="rId4" imgW="0" imgH="0" progId="Equation.3">
                  <p:embed/>
                  <p:pic>
                    <p:nvPicPr>
                      <p:cNvPr id="135" name="Object 21"/>
                      <p:cNvPicPr/>
                      <p:nvPr/>
                    </p:nvPicPr>
                    <p:blipFill>
                      <a:blip r:embed="rId5"/>
                      <a:stretch/>
                    </p:blipFill>
                    <p:spPr>
                      <a:xfrm>
                        <a:off x="2573640" y="2480400"/>
                        <a:ext cx="2338200" cy="981360"/>
                      </a:xfrm>
                      <a:prstGeom prst="rect">
                        <a:avLst/>
                      </a:prstGeom>
                      <a:ln w="0">
                        <a:noFill/>
                      </a:ln>
                    </p:spPr>
                  </p:pic>
                </p:oleObj>
              </mc:Fallback>
            </mc:AlternateContent>
          </a:graphicData>
        </a:graphic>
      </p:graphicFrame>
      <p:pic>
        <p:nvPicPr>
          <p:cNvPr id="136" name="Picture 28"/>
          <p:cNvPicPr/>
          <p:nvPr/>
        </p:nvPicPr>
        <p:blipFill>
          <a:blip r:embed="rId6"/>
          <a:stretch/>
        </p:blipFill>
        <p:spPr>
          <a:xfrm>
            <a:off x="133920" y="3387240"/>
            <a:ext cx="8573760" cy="327888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 name="CustomShape 1"/>
          <p:cNvSpPr/>
          <p:nvPr/>
        </p:nvSpPr>
        <p:spPr>
          <a:xfrm>
            <a:off x="566640" y="820800"/>
            <a:ext cx="7351200" cy="4561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79"/>
              </a:spcBef>
            </a:pPr>
            <a:r>
              <a:rPr lang="zh-CN" sz="2400" b="1" strike="noStrike" spc="-1">
                <a:solidFill>
                  <a:srgbClr val="356A41"/>
                </a:solidFill>
                <a:latin typeface="Arial"/>
              </a:rPr>
              <a:t>母国</a:t>
            </a:r>
            <a:endParaRPr lang="en-US" sz="2400" b="0" strike="noStrike" spc="-1">
              <a:latin typeface="Arial"/>
            </a:endParaRPr>
          </a:p>
        </p:txBody>
      </p:sp>
      <p:grpSp>
        <p:nvGrpSpPr>
          <p:cNvPr id="138" name="Group 2"/>
          <p:cNvGrpSpPr/>
          <p:nvPr/>
        </p:nvGrpSpPr>
        <p:grpSpPr>
          <a:xfrm>
            <a:off x="686160" y="1620720"/>
            <a:ext cx="8162640" cy="4965480"/>
            <a:chOff x="686160" y="1620720"/>
            <a:chExt cx="8162640" cy="4965480"/>
          </a:xfrm>
        </p:grpSpPr>
        <p:sp>
          <p:nvSpPr>
            <p:cNvPr id="139" name="CustomShape 3"/>
            <p:cNvSpPr/>
            <p:nvPr/>
          </p:nvSpPr>
          <p:spPr>
            <a:xfrm>
              <a:off x="686160" y="1620720"/>
              <a:ext cx="8162640" cy="4965480"/>
            </a:xfrm>
            <a:prstGeom prst="rect">
              <a:avLst/>
            </a:prstGeom>
            <a:solidFill>
              <a:srgbClr val="FAECCE"/>
            </a:solidFill>
            <a:ln w="38100">
              <a:solidFill>
                <a:srgbClr val="CBBEB7"/>
              </a:solidFill>
              <a:round/>
            </a:ln>
          </p:spPr>
          <p:style>
            <a:lnRef idx="0">
              <a:scrgbClr r="0" g="0" b="0"/>
            </a:lnRef>
            <a:fillRef idx="0">
              <a:scrgbClr r="0" g="0" b="0"/>
            </a:fillRef>
            <a:effectRef idx="0">
              <a:scrgbClr r="0" g="0" b="0"/>
            </a:effectRef>
            <a:fontRef idx="minor"/>
          </p:style>
        </p:sp>
        <p:sp>
          <p:nvSpPr>
            <p:cNvPr id="140" name="CustomShape 4"/>
            <p:cNvSpPr/>
            <p:nvPr/>
          </p:nvSpPr>
          <p:spPr>
            <a:xfrm>
              <a:off x="701280" y="1643040"/>
              <a:ext cx="8127720" cy="321120"/>
            </a:xfrm>
            <a:prstGeom prst="rect">
              <a:avLst/>
            </a:prstGeom>
            <a:solidFill>
              <a:srgbClr val="E0D8D4"/>
            </a:solidFill>
            <a:ln w="9525">
              <a:noFill/>
            </a:ln>
          </p:spPr>
          <p:style>
            <a:lnRef idx="0">
              <a:scrgbClr r="0" g="0" b="0"/>
            </a:lnRef>
            <a:fillRef idx="0">
              <a:scrgbClr r="0" g="0" b="0"/>
            </a:fillRef>
            <a:effectRef idx="0">
              <a:scrgbClr r="0" g="0" b="0"/>
            </a:effectRef>
            <a:fontRef idx="minor"/>
          </p:style>
        </p:sp>
      </p:grpSp>
      <p:sp>
        <p:nvSpPr>
          <p:cNvPr id="141" name="CustomShape 5"/>
          <p:cNvSpPr/>
          <p:nvPr/>
        </p:nvSpPr>
        <p:spPr>
          <a:xfrm>
            <a:off x="682560" y="1652760"/>
            <a:ext cx="1436400" cy="281880"/>
          </a:xfrm>
          <a:prstGeom prst="rect">
            <a:avLst/>
          </a:prstGeom>
          <a:solidFill>
            <a:srgbClr val="E8F0D4"/>
          </a:solid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marL="457200" indent="-456840">
              <a:lnSpc>
                <a:spcPct val="90000"/>
              </a:lnSpc>
              <a:spcBef>
                <a:spcPts val="139"/>
              </a:spcBef>
              <a:spcAft>
                <a:spcPts val="139"/>
              </a:spcAft>
              <a:tabLst>
                <a:tab pos="0" algn="l"/>
              </a:tabLst>
            </a:pPr>
            <a:r>
              <a:rPr lang="en-US" sz="1400" b="1" strike="noStrike" spc="-1">
                <a:solidFill>
                  <a:srgbClr val="831951"/>
                </a:solidFill>
                <a:latin typeface="Arial"/>
              </a:rPr>
              <a:t>FIGURE</a:t>
            </a:r>
            <a:r>
              <a:rPr lang="en-US" sz="1400" b="1" strike="noStrike" spc="-1">
                <a:solidFill>
                  <a:srgbClr val="000000"/>
                </a:solidFill>
                <a:latin typeface="Arial"/>
              </a:rPr>
              <a:t> 3-3</a:t>
            </a:r>
            <a:endParaRPr lang="en-US" sz="1400" b="0" strike="noStrike" spc="-1">
              <a:latin typeface="Arial"/>
            </a:endParaRPr>
          </a:p>
        </p:txBody>
      </p:sp>
      <p:sp>
        <p:nvSpPr>
          <p:cNvPr id="142" name="CustomShape 6"/>
          <p:cNvSpPr/>
          <p:nvPr/>
        </p:nvSpPr>
        <p:spPr>
          <a:xfrm>
            <a:off x="5391000" y="1919160"/>
            <a:ext cx="3419280" cy="3989382"/>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spcBef>
                <a:spcPts val="159"/>
              </a:spcBef>
              <a:spcAft>
                <a:spcPts val="159"/>
              </a:spcAft>
            </a:pPr>
            <a:r>
              <a:rPr lang="zh-CN" sz="1600" b="1" strike="noStrike" spc="-1" dirty="0">
                <a:solidFill>
                  <a:srgbClr val="8A3A6A"/>
                </a:solidFill>
                <a:latin typeface="Arial"/>
              </a:rPr>
              <a:t>制造业相对价格上升</a:t>
            </a:r>
            <a:endParaRPr lang="en-US" sz="1600" b="0" strike="noStrike" spc="-1" dirty="0">
              <a:latin typeface="Arial"/>
            </a:endParaRPr>
          </a:p>
          <a:p>
            <a:pPr>
              <a:lnSpc>
                <a:spcPct val="150000"/>
              </a:lnSpc>
              <a:spcBef>
                <a:spcPts val="159"/>
              </a:spcBef>
              <a:spcAft>
                <a:spcPts val="159"/>
              </a:spcAft>
            </a:pPr>
            <a:r>
              <a:rPr lang="zh-CN" sz="1600" b="1" strike="noStrike" spc="-1" dirty="0">
                <a:solidFill>
                  <a:srgbClr val="000000"/>
                </a:solidFill>
                <a:latin typeface="Arial"/>
              </a:rPr>
              <a:t>无贸易状态下，经济生产点在</a:t>
            </a:r>
            <a:r>
              <a:rPr lang="en-US" sz="1600" b="1" strike="noStrike" spc="-1" dirty="0">
                <a:solidFill>
                  <a:srgbClr val="000000"/>
                </a:solidFill>
                <a:latin typeface="Arial"/>
              </a:rPr>
              <a:t>A</a:t>
            </a:r>
            <a:r>
              <a:rPr lang="zh-CN" sz="1600" b="1" strike="noStrike" spc="-1" dirty="0">
                <a:solidFill>
                  <a:srgbClr val="000000"/>
                </a:solidFill>
                <a:latin typeface="Arial"/>
              </a:rPr>
              <a:t>点，制造业产品的相对价格为</a:t>
            </a:r>
            <a:r>
              <a:rPr lang="en-US" sz="1600" b="1" i="1" strike="noStrike" spc="-1" dirty="0">
                <a:solidFill>
                  <a:srgbClr val="000000"/>
                </a:solidFill>
                <a:latin typeface="Arial"/>
              </a:rPr>
              <a:t>P</a:t>
            </a:r>
            <a:r>
              <a:rPr lang="en-US" sz="1600" b="1" i="1" strike="noStrike" spc="-1" baseline="-25000" dirty="0">
                <a:solidFill>
                  <a:srgbClr val="000000"/>
                </a:solidFill>
                <a:latin typeface="Arial"/>
              </a:rPr>
              <a:t>M</a:t>
            </a:r>
            <a:r>
              <a:rPr lang="en-US" sz="1600" b="1" strike="noStrike" spc="-1" dirty="0">
                <a:solidFill>
                  <a:srgbClr val="000000"/>
                </a:solidFill>
                <a:latin typeface="Arial"/>
              </a:rPr>
              <a:t>/</a:t>
            </a:r>
            <a:r>
              <a:rPr lang="en-US" sz="1600" b="1" i="1" strike="noStrike" spc="-1" dirty="0">
                <a:solidFill>
                  <a:srgbClr val="000000"/>
                </a:solidFill>
                <a:latin typeface="Arial"/>
              </a:rPr>
              <a:t>P</a:t>
            </a:r>
            <a:r>
              <a:rPr lang="en-US" sz="1600" b="1" i="1" strike="noStrike" spc="-1" baseline="-25000" dirty="0">
                <a:solidFill>
                  <a:srgbClr val="000000"/>
                </a:solidFill>
                <a:latin typeface="Arial"/>
              </a:rPr>
              <a:t>A</a:t>
            </a:r>
            <a:r>
              <a:rPr lang="en-US" sz="1600" b="1" strike="noStrike" spc="-1" dirty="0" smtClean="0">
                <a:solidFill>
                  <a:srgbClr val="000000"/>
                </a:solidFill>
                <a:latin typeface="Arial"/>
              </a:rPr>
              <a:t>,    </a:t>
            </a:r>
            <a:r>
              <a:rPr lang="zh-CN" sz="1600" b="1" strike="noStrike" spc="-1" dirty="0" smtClean="0">
                <a:solidFill>
                  <a:srgbClr val="000000"/>
                </a:solidFill>
                <a:latin typeface="Arial"/>
              </a:rPr>
              <a:t>等同</a:t>
            </a:r>
            <a:r>
              <a:rPr lang="zh-CN" sz="1600" b="1" strike="noStrike" spc="-1" dirty="0">
                <a:solidFill>
                  <a:srgbClr val="000000"/>
                </a:solidFill>
                <a:latin typeface="Arial"/>
              </a:rPr>
              <a:t>于</a:t>
            </a:r>
            <a:r>
              <a:rPr lang="en-US" sz="1600" b="1" strike="noStrike" spc="-1" dirty="0">
                <a:solidFill>
                  <a:srgbClr val="000000"/>
                </a:solidFill>
                <a:latin typeface="Arial"/>
              </a:rPr>
              <a:t>PPF</a:t>
            </a:r>
            <a:r>
              <a:rPr lang="zh-CN" sz="1600" b="1" strike="noStrike" spc="-1" dirty="0">
                <a:solidFill>
                  <a:srgbClr val="000000"/>
                </a:solidFill>
                <a:latin typeface="Arial"/>
              </a:rPr>
              <a:t>和无差异曲线的切点；</a:t>
            </a:r>
            <a:endParaRPr lang="en-US" sz="1600" b="0" strike="noStrike" spc="-1" dirty="0">
              <a:latin typeface="Arial"/>
            </a:endParaRPr>
          </a:p>
          <a:p>
            <a:pPr>
              <a:lnSpc>
                <a:spcPct val="150000"/>
              </a:lnSpc>
              <a:spcBef>
                <a:spcPts val="159"/>
              </a:spcBef>
              <a:spcAft>
                <a:spcPts val="159"/>
              </a:spcAft>
            </a:pPr>
            <a:r>
              <a:rPr lang="zh-CN" sz="1600" b="1" strike="noStrike" spc="-1" dirty="0">
                <a:solidFill>
                  <a:srgbClr val="000000"/>
                </a:solidFill>
                <a:latin typeface="Arial"/>
              </a:rPr>
              <a:t>贸易状态下，经济生产点在</a:t>
            </a:r>
            <a:r>
              <a:rPr lang="en-US" sz="1600" b="1" strike="noStrike" spc="-1" dirty="0">
                <a:solidFill>
                  <a:srgbClr val="000000"/>
                </a:solidFill>
                <a:latin typeface="Arial"/>
              </a:rPr>
              <a:t>B</a:t>
            </a:r>
            <a:r>
              <a:rPr lang="zh-CN" sz="1600" b="1" strike="noStrike" spc="-1" dirty="0">
                <a:solidFill>
                  <a:srgbClr val="000000"/>
                </a:solidFill>
                <a:latin typeface="Arial"/>
              </a:rPr>
              <a:t>点，而消费点在</a:t>
            </a:r>
            <a:r>
              <a:rPr lang="en-US" sz="1600" b="1" strike="noStrike" spc="-1" dirty="0">
                <a:solidFill>
                  <a:srgbClr val="000000"/>
                </a:solidFill>
                <a:latin typeface="Arial"/>
              </a:rPr>
              <a:t>C</a:t>
            </a:r>
            <a:r>
              <a:rPr lang="zh-CN" sz="1600" b="1" strike="noStrike" spc="-1" dirty="0">
                <a:solidFill>
                  <a:srgbClr val="000000"/>
                </a:solidFill>
                <a:latin typeface="Arial"/>
              </a:rPr>
              <a:t>点。</a:t>
            </a:r>
            <a:endParaRPr lang="en-US" sz="1600" b="0" strike="noStrike" spc="-1" dirty="0">
              <a:latin typeface="Arial"/>
            </a:endParaRPr>
          </a:p>
          <a:p>
            <a:pPr>
              <a:lnSpc>
                <a:spcPct val="150000"/>
              </a:lnSpc>
              <a:spcBef>
                <a:spcPts val="159"/>
              </a:spcBef>
              <a:spcAft>
                <a:spcPts val="159"/>
              </a:spcAft>
            </a:pPr>
            <a:r>
              <a:rPr lang="zh-CN" sz="1600" b="1" strike="noStrike" spc="-1" dirty="0">
                <a:solidFill>
                  <a:srgbClr val="000000"/>
                </a:solidFill>
                <a:latin typeface="Arial"/>
              </a:rPr>
              <a:t>世界制造业产品的相对价格为 </a:t>
            </a:r>
            <a:r>
              <a:rPr lang="en-US" sz="1600" b="1" strike="noStrike" spc="-1" dirty="0">
                <a:solidFill>
                  <a:srgbClr val="000000"/>
                </a:solidFill>
                <a:latin typeface="Arial"/>
              </a:rPr>
              <a:t>(</a:t>
            </a:r>
            <a:r>
              <a:rPr lang="en-US" sz="1600" b="1" i="1" strike="noStrike" spc="-1" dirty="0">
                <a:solidFill>
                  <a:srgbClr val="000000"/>
                </a:solidFill>
                <a:latin typeface="Arial"/>
              </a:rPr>
              <a:t>P</a:t>
            </a:r>
            <a:r>
              <a:rPr lang="en-US" sz="1600" b="1" i="1" strike="noStrike" spc="-1" baseline="-25000" dirty="0">
                <a:solidFill>
                  <a:srgbClr val="000000"/>
                </a:solidFill>
                <a:latin typeface="Arial"/>
              </a:rPr>
              <a:t>M</a:t>
            </a:r>
            <a:r>
              <a:rPr lang="en-US" sz="1600" b="1" strike="noStrike" spc="-1" dirty="0">
                <a:solidFill>
                  <a:srgbClr val="000000"/>
                </a:solidFill>
                <a:latin typeface="Arial"/>
              </a:rPr>
              <a:t>/</a:t>
            </a:r>
            <a:r>
              <a:rPr lang="en-US" sz="1600" b="1" i="1" strike="noStrike" spc="-1" dirty="0">
                <a:solidFill>
                  <a:srgbClr val="000000"/>
                </a:solidFill>
                <a:latin typeface="Arial"/>
              </a:rPr>
              <a:t>P</a:t>
            </a:r>
            <a:r>
              <a:rPr lang="en-US" sz="1600" b="1" i="1" strike="noStrike" spc="-1" baseline="-25000" dirty="0">
                <a:solidFill>
                  <a:srgbClr val="000000"/>
                </a:solidFill>
                <a:latin typeface="Arial"/>
              </a:rPr>
              <a:t>A</a:t>
            </a:r>
            <a:r>
              <a:rPr lang="en-US" sz="1600" b="1" strike="noStrike" spc="-1" dirty="0">
                <a:solidFill>
                  <a:srgbClr val="000000"/>
                </a:solidFill>
                <a:latin typeface="Arial"/>
              </a:rPr>
              <a:t>)</a:t>
            </a:r>
            <a:r>
              <a:rPr lang="en-US" sz="1600" b="1" i="1" strike="noStrike" spc="-1" baseline="30000" dirty="0">
                <a:solidFill>
                  <a:srgbClr val="000000"/>
                </a:solidFill>
                <a:latin typeface="Arial"/>
              </a:rPr>
              <a:t>W</a:t>
            </a:r>
            <a:r>
              <a:rPr lang="en-US" sz="1600" b="1" strike="noStrike" spc="-1" dirty="0">
                <a:solidFill>
                  <a:srgbClr val="000000"/>
                </a:solidFill>
                <a:latin typeface="Arial"/>
              </a:rPr>
              <a:t>, </a:t>
            </a:r>
            <a:r>
              <a:rPr lang="zh-CN" sz="1600" b="1" strike="noStrike" spc="-1" dirty="0">
                <a:solidFill>
                  <a:srgbClr val="000000"/>
                </a:solidFill>
                <a:latin typeface="Arial"/>
              </a:rPr>
              <a:t>是</a:t>
            </a:r>
            <a:r>
              <a:rPr lang="en-US" sz="1600" b="1" strike="noStrike" spc="-1" dirty="0">
                <a:solidFill>
                  <a:srgbClr val="000000"/>
                </a:solidFill>
                <a:latin typeface="Arial"/>
              </a:rPr>
              <a:t>BC</a:t>
            </a:r>
            <a:r>
              <a:rPr lang="zh-CN" sz="1600" b="1" strike="noStrike" spc="-1" dirty="0">
                <a:solidFill>
                  <a:srgbClr val="000000"/>
                </a:solidFill>
                <a:latin typeface="Arial"/>
              </a:rPr>
              <a:t>线的斜率。 </a:t>
            </a:r>
            <a:endParaRPr lang="en-US" sz="1600" b="0" strike="noStrike" spc="-1" dirty="0">
              <a:latin typeface="Arial"/>
            </a:endParaRPr>
          </a:p>
          <a:p>
            <a:pPr>
              <a:lnSpc>
                <a:spcPct val="150000"/>
              </a:lnSpc>
              <a:spcBef>
                <a:spcPts val="159"/>
              </a:spcBef>
              <a:spcAft>
                <a:spcPts val="159"/>
              </a:spcAft>
            </a:pPr>
            <a:r>
              <a:rPr lang="zh-CN" sz="1600" b="1" strike="noStrike" spc="-1" dirty="0">
                <a:solidFill>
                  <a:srgbClr val="000000"/>
                </a:solidFill>
                <a:latin typeface="Arial"/>
              </a:rPr>
              <a:t>效用水平由 </a:t>
            </a:r>
            <a:r>
              <a:rPr lang="en-US" sz="1600" b="1" i="1" strike="noStrike" spc="-1" dirty="0">
                <a:solidFill>
                  <a:srgbClr val="000000"/>
                </a:solidFill>
                <a:latin typeface="Arial"/>
              </a:rPr>
              <a:t>U</a:t>
            </a:r>
            <a:r>
              <a:rPr lang="en-US" sz="1600" b="1" strike="noStrike" spc="-1" baseline="-25000" dirty="0">
                <a:solidFill>
                  <a:srgbClr val="000000"/>
                </a:solidFill>
                <a:latin typeface="Arial"/>
              </a:rPr>
              <a:t>1</a:t>
            </a:r>
            <a:r>
              <a:rPr lang="en-US" sz="1600" b="1" strike="noStrike" spc="-1" dirty="0">
                <a:solidFill>
                  <a:srgbClr val="000000"/>
                </a:solidFill>
                <a:latin typeface="Arial"/>
              </a:rPr>
              <a:t> </a:t>
            </a:r>
            <a:r>
              <a:rPr lang="zh-CN" sz="1600" b="1" strike="noStrike" spc="-1" dirty="0">
                <a:solidFill>
                  <a:srgbClr val="000000"/>
                </a:solidFill>
                <a:latin typeface="Arial"/>
              </a:rPr>
              <a:t>提高到</a:t>
            </a:r>
            <a:r>
              <a:rPr lang="en-US" sz="1600" b="1" i="1" strike="noStrike" spc="-1" dirty="0">
                <a:solidFill>
                  <a:srgbClr val="000000"/>
                </a:solidFill>
                <a:latin typeface="Arial"/>
              </a:rPr>
              <a:t>U</a:t>
            </a:r>
            <a:r>
              <a:rPr lang="en-US" sz="1600" b="1" strike="noStrike" spc="-1" baseline="-25000" dirty="0">
                <a:solidFill>
                  <a:srgbClr val="000000"/>
                </a:solidFill>
                <a:latin typeface="Arial"/>
              </a:rPr>
              <a:t>2</a:t>
            </a:r>
            <a:r>
              <a:rPr lang="en-US" sz="1600" b="1" strike="noStrike" spc="-1" dirty="0">
                <a:solidFill>
                  <a:srgbClr val="000000"/>
                </a:solidFill>
                <a:latin typeface="Arial"/>
              </a:rPr>
              <a:t> </a:t>
            </a:r>
            <a:r>
              <a:rPr lang="zh-CN" sz="1600" b="1" strike="noStrike" spc="-1" dirty="0">
                <a:solidFill>
                  <a:srgbClr val="000000"/>
                </a:solidFill>
                <a:latin typeface="Arial"/>
              </a:rPr>
              <a:t>代表贸易所得</a:t>
            </a:r>
            <a:endParaRPr lang="en-US" sz="1600" b="0" strike="noStrike" spc="-1" dirty="0">
              <a:latin typeface="Arial"/>
            </a:endParaRPr>
          </a:p>
        </p:txBody>
      </p:sp>
      <p:sp>
        <p:nvSpPr>
          <p:cNvPr id="143" name="CustomShape 7"/>
          <p:cNvSpPr/>
          <p:nvPr/>
        </p:nvSpPr>
        <p:spPr>
          <a:xfrm>
            <a:off x="762120" y="2089080"/>
            <a:ext cx="4590720" cy="3231720"/>
          </a:xfrm>
          <a:prstGeom prst="rect">
            <a:avLst/>
          </a:prstGeom>
          <a:solidFill>
            <a:schemeClr val="bg1"/>
          </a:solidFill>
          <a:ln w="25400">
            <a:solidFill>
              <a:srgbClr val="D4D3D3"/>
            </a:solidFill>
            <a:round/>
          </a:ln>
        </p:spPr>
        <p:style>
          <a:lnRef idx="0">
            <a:scrgbClr r="0" g="0" b="0"/>
          </a:lnRef>
          <a:fillRef idx="0">
            <a:scrgbClr r="0" g="0" b="0"/>
          </a:fillRef>
          <a:effectRef idx="0">
            <a:scrgbClr r="0" g="0" b="0"/>
          </a:effectRef>
          <a:fontRef idx="minor"/>
        </p:style>
      </p:sp>
      <p:sp>
        <p:nvSpPr>
          <p:cNvPr id="144" name="CustomShape 8"/>
          <p:cNvSpPr/>
          <p:nvPr/>
        </p:nvSpPr>
        <p:spPr>
          <a:xfrm>
            <a:off x="566640" y="1211400"/>
            <a:ext cx="7946640" cy="39528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00"/>
              </a:spcBef>
            </a:pPr>
            <a:r>
              <a:rPr lang="zh-CN" sz="2000" b="1" strike="noStrike" spc="-1">
                <a:solidFill>
                  <a:srgbClr val="3D68AF"/>
                </a:solidFill>
                <a:latin typeface="Arial"/>
              </a:rPr>
              <a:t>机会成本和价格</a:t>
            </a:r>
            <a:endParaRPr lang="en-US" sz="2000" b="0" strike="noStrike" spc="-1">
              <a:latin typeface="Arial"/>
            </a:endParaRPr>
          </a:p>
        </p:txBody>
      </p:sp>
      <p:sp>
        <p:nvSpPr>
          <p:cNvPr id="145" name="CustomShape 9"/>
          <p:cNvSpPr/>
          <p:nvPr/>
        </p:nvSpPr>
        <p:spPr>
          <a:xfrm>
            <a:off x="878040" y="201960"/>
            <a:ext cx="3541320" cy="396000"/>
          </a:xfrm>
          <a:prstGeom prst="rect">
            <a:avLst/>
          </a:prstGeom>
          <a:solidFill>
            <a:srgbClr val="F5D8A5"/>
          </a:solidFill>
          <a:ln w="9525">
            <a:noFill/>
          </a:ln>
        </p:spPr>
        <p:style>
          <a:lnRef idx="0">
            <a:scrgbClr r="0" g="0" b="0"/>
          </a:lnRef>
          <a:fillRef idx="0">
            <a:scrgbClr r="0" g="0" b="0"/>
          </a:fillRef>
          <a:effectRef idx="0">
            <a:scrgbClr r="0" g="0" b="0"/>
          </a:effectRef>
          <a:fontRef idx="minor"/>
        </p:style>
      </p:sp>
      <p:sp>
        <p:nvSpPr>
          <p:cNvPr id="146" name="Line 10"/>
          <p:cNvSpPr/>
          <p:nvPr/>
        </p:nvSpPr>
        <p:spPr>
          <a:xfrm>
            <a:off x="566640" y="609480"/>
            <a:ext cx="3852720" cy="360"/>
          </a:xfrm>
          <a:prstGeom prst="line">
            <a:avLst/>
          </a:prstGeom>
          <a:ln w="19050" cap="rnd">
            <a:solidFill>
              <a:srgbClr val="9C3A45"/>
            </a:solidFill>
            <a:prstDash val="sysDash"/>
            <a:round/>
          </a:ln>
        </p:spPr>
        <p:style>
          <a:lnRef idx="0">
            <a:scrgbClr r="0" g="0" b="0"/>
          </a:lnRef>
          <a:fillRef idx="0">
            <a:scrgbClr r="0" g="0" b="0"/>
          </a:fillRef>
          <a:effectRef idx="0">
            <a:scrgbClr r="0" g="0" b="0"/>
          </a:effectRef>
          <a:fontRef idx="minor"/>
        </p:style>
      </p:sp>
      <p:sp>
        <p:nvSpPr>
          <p:cNvPr id="147" name="CustomShape 11"/>
          <p:cNvSpPr/>
          <p:nvPr/>
        </p:nvSpPr>
        <p:spPr>
          <a:xfrm>
            <a:off x="566640" y="0"/>
            <a:ext cx="8577000" cy="82044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2400" b="1" strike="noStrike" spc="-1">
                <a:solidFill>
                  <a:srgbClr val="69134B"/>
                </a:solidFill>
                <a:latin typeface="Arial"/>
              </a:rPr>
              <a:t>1  </a:t>
            </a:r>
            <a:r>
              <a:rPr lang="zh-CN" sz="2400" b="1" strike="noStrike" spc="-1">
                <a:solidFill>
                  <a:srgbClr val="69134B"/>
                </a:solidFill>
                <a:latin typeface="Arial"/>
              </a:rPr>
              <a:t>特定要素模型</a:t>
            </a:r>
            <a:endParaRPr lang="en-US" sz="2400" b="0" strike="noStrike" spc="-1">
              <a:latin typeface="Arial"/>
            </a:endParaRPr>
          </a:p>
        </p:txBody>
      </p:sp>
      <p:pic>
        <p:nvPicPr>
          <p:cNvPr id="148" name="Picture 2"/>
          <p:cNvPicPr/>
          <p:nvPr/>
        </p:nvPicPr>
        <p:blipFill>
          <a:blip r:embed="rId3"/>
          <a:stretch/>
        </p:blipFill>
        <p:spPr>
          <a:xfrm>
            <a:off x="676080" y="2100960"/>
            <a:ext cx="4659120" cy="4416480"/>
          </a:xfrm>
          <a:prstGeom prst="rect">
            <a:avLst/>
          </a:prstGeom>
          <a:ln w="9525">
            <a:noFill/>
          </a:ln>
        </p:spPr>
      </p:pic>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wipe(left)">
                                      <p:cBhvr additive="repl">
                                        <p:cTn id="7" dur="500"/>
                                        <p:tgtEl>
                                          <p:spTgt spid="144"/>
                                        </p:tgtEl>
                                      </p:cBhvr>
                                    </p:animEffect>
                                  </p:childTnLst>
                                </p:cTn>
                              </p:par>
                            </p:childTnLst>
                          </p:cTn>
                        </p:par>
                        <p:par>
                          <p:cTn id="8" fill="hold">
                            <p:stCondLst>
                              <p:cond delay="500"/>
                            </p:stCondLst>
                            <p:childTnLst>
                              <p:par>
                                <p:cTn id="9" presetID="29" presetClass="entr" fill="hold" nodeType="afterEffect">
                                  <p:stCondLst>
                                    <p:cond delay="0"/>
                                  </p:stCondLst>
                                  <p:childTnLst>
                                    <p:set>
                                      <p:cBhvr>
                                        <p:cTn id="10" dur="1" fill="hold">
                                          <p:stCondLst>
                                            <p:cond delay="0"/>
                                          </p:stCondLst>
                                        </p:cTn>
                                        <p:tgtEl>
                                          <p:spTgt spid="138"/>
                                        </p:tgtEl>
                                        <p:attrNameLst>
                                          <p:attrName>style.visibility</p:attrName>
                                        </p:attrNameLst>
                                      </p:cBhvr>
                                      <p:to>
                                        <p:strVal val="visible"/>
                                      </p:to>
                                    </p:set>
                                    <p:anim calcmode="lin" valueType="num">
                                      <p:cBhvr additive="repl">
                                        <p:cTn id="11" dur="500" fill="hold"/>
                                        <p:tgtEl>
                                          <p:spTgt spid="138"/>
                                        </p:tgtEl>
                                        <p:attrNameLst>
                                          <p:attrName>ppt_x</p:attrName>
                                        </p:attrNameLst>
                                      </p:cBhvr>
                                      <p:tavLst>
                                        <p:tav tm="0">
                                          <p:val>
                                            <p:strVal val="#ppt_x-.2"/>
                                          </p:val>
                                        </p:tav>
                                        <p:tav tm="100000">
                                          <p:val>
                                            <p:strVal val="#ppt_x"/>
                                          </p:val>
                                        </p:tav>
                                      </p:tavLst>
                                    </p:anim>
                                    <p:anim calcmode="lin" valueType="num">
                                      <p:cBhvr additive="repl">
                                        <p:cTn id="12" dur="500" fill="hold"/>
                                        <p:tgtEl>
                                          <p:spTgt spid="138"/>
                                        </p:tgtEl>
                                        <p:attrNameLst>
                                          <p:attrName>ppt_y</p:attrName>
                                        </p:attrNameLst>
                                      </p:cBhvr>
                                      <p:tavLst>
                                        <p:tav tm="0">
                                          <p:val>
                                            <p:strVal val="#ppt_y"/>
                                          </p:val>
                                        </p:tav>
                                        <p:tav tm="100000">
                                          <p:val>
                                            <p:strVal val="#ppt_y"/>
                                          </p:val>
                                        </p:tav>
                                      </p:tavLst>
                                    </p:anim>
                                    <p:animEffect transition="in" filter="wipe(right)">
                                      <p:cBhvr additive="repl">
                                        <p:cTn id="13" dur="500"/>
                                        <p:tgtEl>
                                          <p:spTgt spid="138"/>
                                        </p:tgtEl>
                                      </p:cBhvr>
                                    </p:animEffect>
                                  </p:childTnLst>
                                </p:cTn>
                              </p:par>
                            </p:childTnLst>
                          </p:cTn>
                        </p:par>
                        <p:par>
                          <p:cTn id="14" fill="hold">
                            <p:stCondLst>
                              <p:cond delay="1000"/>
                            </p:stCondLst>
                            <p:childTnLst>
                              <p:par>
                                <p:cTn id="15" presetID="22" presetClass="entr" presetSubtype="8" fill="hold" nodeType="afterEffect">
                                  <p:stCondLst>
                                    <p:cond delay="0"/>
                                  </p:stCondLst>
                                  <p:childTnLst>
                                    <p:set>
                                      <p:cBhvr>
                                        <p:cTn id="16" dur="1" fill="hold">
                                          <p:stCondLst>
                                            <p:cond delay="0"/>
                                          </p:stCondLst>
                                        </p:cTn>
                                        <p:tgtEl>
                                          <p:spTgt spid="141"/>
                                        </p:tgtEl>
                                        <p:attrNameLst>
                                          <p:attrName>style.visibility</p:attrName>
                                        </p:attrNameLst>
                                      </p:cBhvr>
                                      <p:to>
                                        <p:strVal val="visible"/>
                                      </p:to>
                                    </p:set>
                                    <p:animEffect transition="in" filter="wipe(left)">
                                      <p:cBhvr additive="repl">
                                        <p:cTn id="17" dur="500"/>
                                        <p:tgtEl>
                                          <p:spTgt spid="141"/>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143"/>
                                        </p:tgtEl>
                                        <p:attrNameLst>
                                          <p:attrName>style.visibility</p:attrName>
                                        </p:attrNameLst>
                                      </p:cBhvr>
                                      <p:to>
                                        <p:strVal val="visible"/>
                                      </p:to>
                                    </p:set>
                                    <p:animEffect transition="in" filter="wipe(left)">
                                      <p:cBhvr additive="repl">
                                        <p:cTn id="21" dur="500"/>
                                        <p:tgtEl>
                                          <p:spTgt spid="143"/>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142">
                                            <p:txEl>
                                              <p:pRg st="0" end="0"/>
                                            </p:txEl>
                                          </p:spTgt>
                                        </p:tgtEl>
                                        <p:attrNameLst>
                                          <p:attrName>style.visibility</p:attrName>
                                        </p:attrNameLst>
                                      </p:cBhvr>
                                      <p:to>
                                        <p:strVal val="visible"/>
                                      </p:to>
                                    </p:set>
                                    <p:animEffect transition="in" filter="wipe(left)">
                                      <p:cBhvr additive="repl">
                                        <p:cTn id="25" dur="500"/>
                                        <p:tgtEl>
                                          <p:spTgt spid="142">
                                            <p:txEl>
                                              <p:pRg st="0" end="0"/>
                                            </p:txEl>
                                          </p:spTgt>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42">
                                            <p:txEl>
                                              <p:pRg st="1" end="1"/>
                                            </p:txEl>
                                          </p:spTgt>
                                        </p:tgtEl>
                                        <p:attrNameLst>
                                          <p:attrName>style.visibility</p:attrName>
                                        </p:attrNameLst>
                                      </p:cBhvr>
                                      <p:to>
                                        <p:strVal val="visible"/>
                                      </p:to>
                                    </p:set>
                                    <p:animEffect transition="in" filter="wipe(left)">
                                      <p:cBhvr additive="repl">
                                        <p:cTn id="29" dur="500"/>
                                        <p:tgtEl>
                                          <p:spTgt spid="142">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42">
                                            <p:txEl>
                                              <p:pRg st="2" end="2"/>
                                            </p:txEl>
                                          </p:spTgt>
                                        </p:tgtEl>
                                        <p:attrNameLst>
                                          <p:attrName>style.visibility</p:attrName>
                                        </p:attrNameLst>
                                      </p:cBhvr>
                                      <p:to>
                                        <p:strVal val="visible"/>
                                      </p:to>
                                    </p:set>
                                    <p:animEffect transition="in" filter="wipe(left)">
                                      <p:cBhvr additive="repl">
                                        <p:cTn id="34" dur="500"/>
                                        <p:tgtEl>
                                          <p:spTgt spid="142">
                                            <p:txEl>
                                              <p:pRg st="2" end="2"/>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42">
                                            <p:txEl>
                                              <p:pRg st="3" end="3"/>
                                            </p:txEl>
                                          </p:spTgt>
                                        </p:tgtEl>
                                        <p:attrNameLst>
                                          <p:attrName>style.visibility</p:attrName>
                                        </p:attrNameLst>
                                      </p:cBhvr>
                                      <p:to>
                                        <p:strVal val="visible"/>
                                      </p:to>
                                    </p:set>
                                    <p:animEffect transition="in" filter="wipe(left)">
                                      <p:cBhvr additive="repl">
                                        <p:cTn id="39" dur="500"/>
                                        <p:tgtEl>
                                          <p:spTgt spid="142">
                                            <p:txEl>
                                              <p:pRg st="3" end="3"/>
                                            </p:txEl>
                                          </p:spTgt>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nodeType="clickEffect">
                                  <p:stCondLst>
                                    <p:cond delay="0"/>
                                  </p:stCondLst>
                                  <p:childTnLst>
                                    <p:set>
                                      <p:cBhvr>
                                        <p:cTn id="43" dur="1" fill="hold">
                                          <p:stCondLst>
                                            <p:cond delay="0"/>
                                          </p:stCondLst>
                                        </p:cTn>
                                        <p:tgtEl>
                                          <p:spTgt spid="142">
                                            <p:txEl>
                                              <p:pRg st="4" end="4"/>
                                            </p:txEl>
                                          </p:spTgt>
                                        </p:tgtEl>
                                        <p:attrNameLst>
                                          <p:attrName>style.visibility</p:attrName>
                                        </p:attrNameLst>
                                      </p:cBhvr>
                                      <p:to>
                                        <p:strVal val="visible"/>
                                      </p:to>
                                    </p:set>
                                    <p:animEffect transition="in" filter="wipe(left)">
                                      <p:cBhvr additive="repl">
                                        <p:cTn id="44" dur="500"/>
                                        <p:tgtEl>
                                          <p:spTgt spid="14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566640" y="725040"/>
            <a:ext cx="7351200" cy="45612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spcBef>
                <a:spcPts val="479"/>
              </a:spcBef>
            </a:pPr>
            <a:r>
              <a:rPr lang="zh-CN" sz="2400" b="1" strike="noStrike" spc="-1" dirty="0">
                <a:solidFill>
                  <a:srgbClr val="356A41"/>
                </a:solidFill>
                <a:latin typeface="Arial"/>
              </a:rPr>
              <a:t>外国</a:t>
            </a:r>
            <a:endParaRPr lang="en-US" sz="2400" b="0" strike="noStrike" spc="-1" dirty="0">
              <a:latin typeface="Arial"/>
            </a:endParaRPr>
          </a:p>
        </p:txBody>
      </p:sp>
      <p:sp>
        <p:nvSpPr>
          <p:cNvPr id="150" name="CustomShape 2"/>
          <p:cNvSpPr/>
          <p:nvPr/>
        </p:nvSpPr>
        <p:spPr>
          <a:xfrm>
            <a:off x="566640" y="1116360"/>
            <a:ext cx="8127720" cy="2389009"/>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50000"/>
              </a:lnSpc>
              <a:spcBef>
                <a:spcPts val="241"/>
              </a:spcBef>
              <a:spcAft>
                <a:spcPts val="241"/>
              </a:spcAft>
            </a:pPr>
            <a:r>
              <a:rPr lang="zh-CN" sz="2400" b="0" strike="noStrike" spc="-1" dirty="0">
                <a:solidFill>
                  <a:srgbClr val="000000"/>
                </a:solidFill>
                <a:latin typeface="Arial"/>
              </a:rPr>
              <a:t>假设母国无贸易时的制造业产品相对价格要低于外国</a:t>
            </a:r>
            <a:endParaRPr lang="en-US" sz="2400" b="0" strike="noStrike" spc="-1" dirty="0">
              <a:latin typeface="Arial"/>
            </a:endParaRPr>
          </a:p>
          <a:p>
            <a:pPr>
              <a:lnSpc>
                <a:spcPct val="150000"/>
              </a:lnSpc>
              <a:spcBef>
                <a:spcPts val="241"/>
              </a:spcBef>
              <a:spcAft>
                <a:spcPts val="241"/>
              </a:spcAft>
            </a:pPr>
            <a:r>
              <a:rPr lang="en-US" sz="2400" b="0" strike="noStrike" spc="-1" dirty="0">
                <a:solidFill>
                  <a:srgbClr val="000000"/>
                </a:solidFill>
                <a:latin typeface="Arial"/>
              </a:rPr>
              <a:t> (</a:t>
            </a:r>
            <a:r>
              <a:rPr lang="en-US" sz="2400" b="0" i="1" strike="noStrike" spc="-1" dirty="0">
                <a:solidFill>
                  <a:srgbClr val="000000"/>
                </a:solidFill>
                <a:latin typeface="Arial"/>
              </a:rPr>
              <a:t>P</a:t>
            </a:r>
            <a:r>
              <a:rPr lang="en-US" sz="2400" b="0" i="1" strike="noStrike" spc="-1" baseline="-25000" dirty="0">
                <a:solidFill>
                  <a:srgbClr val="000000"/>
                </a:solidFill>
                <a:latin typeface="Arial"/>
              </a:rPr>
              <a:t>M</a:t>
            </a:r>
            <a:r>
              <a:rPr lang="en-US" sz="2400" b="0" i="1" strike="noStrike" spc="-1" dirty="0">
                <a:solidFill>
                  <a:srgbClr val="000000"/>
                </a:solidFill>
                <a:latin typeface="Arial"/>
              </a:rPr>
              <a:t> </a:t>
            </a:r>
            <a:r>
              <a:rPr lang="en-US" sz="2400" b="0" strike="noStrike" spc="-1" dirty="0">
                <a:solidFill>
                  <a:srgbClr val="000000"/>
                </a:solidFill>
                <a:latin typeface="Arial"/>
              </a:rPr>
              <a:t>/</a:t>
            </a:r>
            <a:r>
              <a:rPr lang="en-US" sz="2400" b="0" i="1" strike="noStrike" spc="-1" dirty="0">
                <a:solidFill>
                  <a:srgbClr val="000000"/>
                </a:solidFill>
                <a:latin typeface="Arial"/>
              </a:rPr>
              <a:t>P</a:t>
            </a:r>
            <a:r>
              <a:rPr lang="en-US" sz="2400" b="0" i="1" strike="noStrike" spc="-1" baseline="-25000" dirty="0">
                <a:solidFill>
                  <a:srgbClr val="000000"/>
                </a:solidFill>
                <a:latin typeface="Arial"/>
              </a:rPr>
              <a:t>A</a:t>
            </a:r>
            <a:r>
              <a:rPr lang="en-US" sz="2400" b="0" strike="noStrike" spc="-1" dirty="0">
                <a:solidFill>
                  <a:srgbClr val="000000"/>
                </a:solidFill>
                <a:latin typeface="Arial"/>
              </a:rPr>
              <a:t>) &lt; (</a:t>
            </a:r>
            <a:r>
              <a:rPr lang="en-US" sz="2400" b="0" i="1" strike="noStrike" spc="-1" dirty="0">
                <a:solidFill>
                  <a:srgbClr val="000000"/>
                </a:solidFill>
                <a:latin typeface="Arial"/>
              </a:rPr>
              <a:t>P</a:t>
            </a:r>
            <a:r>
              <a:rPr lang="en-US" sz="2400" b="0" strike="noStrike" spc="-1" dirty="0">
                <a:solidFill>
                  <a:srgbClr val="000000"/>
                </a:solidFill>
                <a:latin typeface="Arial"/>
              </a:rPr>
              <a:t>*</a:t>
            </a:r>
            <a:r>
              <a:rPr lang="en-US" sz="2400" b="0" i="1" strike="noStrike" spc="-1" baseline="-25000" dirty="0">
                <a:solidFill>
                  <a:srgbClr val="000000"/>
                </a:solidFill>
                <a:latin typeface="Arial"/>
              </a:rPr>
              <a:t>M</a:t>
            </a:r>
            <a:r>
              <a:rPr lang="en-US" sz="2400" b="0" i="1" strike="noStrike" spc="-1" dirty="0">
                <a:solidFill>
                  <a:srgbClr val="000000"/>
                </a:solidFill>
                <a:latin typeface="Arial"/>
              </a:rPr>
              <a:t> </a:t>
            </a:r>
            <a:r>
              <a:rPr lang="en-US" sz="2400" b="0" strike="noStrike" spc="-1" dirty="0">
                <a:solidFill>
                  <a:srgbClr val="000000"/>
                </a:solidFill>
                <a:latin typeface="Arial"/>
              </a:rPr>
              <a:t>/</a:t>
            </a:r>
            <a:r>
              <a:rPr lang="en-US" sz="2400" b="0" i="1" strike="noStrike" spc="-1" dirty="0">
                <a:solidFill>
                  <a:srgbClr val="000000"/>
                </a:solidFill>
                <a:latin typeface="Arial"/>
              </a:rPr>
              <a:t>P</a:t>
            </a:r>
            <a:r>
              <a:rPr lang="en-US" sz="2400" b="0" strike="noStrike" spc="-1" dirty="0">
                <a:solidFill>
                  <a:srgbClr val="000000"/>
                </a:solidFill>
                <a:latin typeface="Arial"/>
              </a:rPr>
              <a:t>*</a:t>
            </a:r>
            <a:r>
              <a:rPr lang="en-US" sz="2400" b="0" i="1" strike="noStrike" spc="-1" baseline="-25000" dirty="0">
                <a:solidFill>
                  <a:srgbClr val="000000"/>
                </a:solidFill>
                <a:latin typeface="Arial"/>
              </a:rPr>
              <a:t>A</a:t>
            </a:r>
            <a:r>
              <a:rPr lang="en-US" sz="2400" b="0" strike="noStrike" spc="-1" dirty="0">
                <a:solidFill>
                  <a:srgbClr val="000000"/>
                </a:solidFill>
                <a:latin typeface="Arial"/>
              </a:rPr>
              <a:t>). </a:t>
            </a:r>
            <a:endParaRPr lang="en-US" sz="2400" b="0" strike="noStrike" spc="-1" dirty="0">
              <a:latin typeface="Arial"/>
            </a:endParaRPr>
          </a:p>
          <a:p>
            <a:pPr>
              <a:lnSpc>
                <a:spcPct val="150000"/>
              </a:lnSpc>
              <a:spcBef>
                <a:spcPts val="241"/>
              </a:spcBef>
              <a:spcAft>
                <a:spcPts val="241"/>
              </a:spcAft>
            </a:pPr>
            <a:r>
              <a:rPr lang="zh-CN" sz="2400" b="0" strike="noStrike" spc="-1" dirty="0">
                <a:solidFill>
                  <a:srgbClr val="000000"/>
                </a:solidFill>
                <a:latin typeface="Arial"/>
              </a:rPr>
              <a:t>这表明，母国生产制造业产品具有比较优势</a:t>
            </a:r>
            <a:r>
              <a:rPr lang="en-US" sz="2400" b="0" strike="noStrike" spc="-1" dirty="0">
                <a:solidFill>
                  <a:srgbClr val="000000"/>
                </a:solidFill>
                <a:latin typeface="Arial"/>
              </a:rPr>
              <a:t>.</a:t>
            </a:r>
            <a:endParaRPr lang="en-US" sz="2400" b="0" strike="noStrike" spc="-1" dirty="0">
              <a:latin typeface="Arial"/>
            </a:endParaRPr>
          </a:p>
          <a:p>
            <a:pPr>
              <a:lnSpc>
                <a:spcPct val="150000"/>
              </a:lnSpc>
              <a:spcBef>
                <a:spcPts val="241"/>
              </a:spcBef>
              <a:spcAft>
                <a:spcPts val="241"/>
              </a:spcAft>
            </a:pPr>
            <a:r>
              <a:rPr lang="zh-CN" sz="2400" b="0" strike="noStrike" spc="-1" dirty="0">
                <a:solidFill>
                  <a:srgbClr val="000000"/>
                </a:solidFill>
                <a:latin typeface="Arial"/>
              </a:rPr>
              <a:t>原因：劳动生产率差异；资源禀赋不同；</a:t>
            </a:r>
            <a:endParaRPr lang="en-US" sz="2400" b="0" strike="noStrike" spc="-1" dirty="0">
              <a:latin typeface="Arial"/>
            </a:endParaRPr>
          </a:p>
        </p:txBody>
      </p:sp>
      <p:sp>
        <p:nvSpPr>
          <p:cNvPr id="151" name="CustomShape 3"/>
          <p:cNvSpPr/>
          <p:nvPr/>
        </p:nvSpPr>
        <p:spPr>
          <a:xfrm>
            <a:off x="878040" y="240480"/>
            <a:ext cx="3541320" cy="357480"/>
          </a:xfrm>
          <a:prstGeom prst="rect">
            <a:avLst/>
          </a:prstGeom>
          <a:solidFill>
            <a:srgbClr val="F5D8A5"/>
          </a:solidFill>
          <a:ln w="9525">
            <a:noFill/>
          </a:ln>
        </p:spPr>
        <p:style>
          <a:lnRef idx="0">
            <a:scrgbClr r="0" g="0" b="0"/>
          </a:lnRef>
          <a:fillRef idx="0">
            <a:scrgbClr r="0" g="0" b="0"/>
          </a:fillRef>
          <a:effectRef idx="0">
            <a:scrgbClr r="0" g="0" b="0"/>
          </a:effectRef>
          <a:fontRef idx="minor"/>
        </p:style>
      </p:sp>
      <p:sp>
        <p:nvSpPr>
          <p:cNvPr id="152" name="Line 4"/>
          <p:cNvSpPr/>
          <p:nvPr/>
        </p:nvSpPr>
        <p:spPr>
          <a:xfrm>
            <a:off x="566640" y="609480"/>
            <a:ext cx="3852720" cy="360"/>
          </a:xfrm>
          <a:prstGeom prst="line">
            <a:avLst/>
          </a:prstGeom>
          <a:ln w="19050" cap="rnd">
            <a:solidFill>
              <a:srgbClr val="9C3A45"/>
            </a:solidFill>
            <a:prstDash val="sysDash"/>
            <a:round/>
          </a:ln>
        </p:spPr>
        <p:style>
          <a:lnRef idx="0">
            <a:scrgbClr r="0" g="0" b="0"/>
          </a:lnRef>
          <a:fillRef idx="0">
            <a:scrgbClr r="0" g="0" b="0"/>
          </a:fillRef>
          <a:effectRef idx="0">
            <a:scrgbClr r="0" g="0" b="0"/>
          </a:effectRef>
          <a:fontRef idx="minor"/>
        </p:style>
      </p:sp>
      <p:sp>
        <p:nvSpPr>
          <p:cNvPr id="153" name="CustomShape 5"/>
          <p:cNvSpPr/>
          <p:nvPr/>
        </p:nvSpPr>
        <p:spPr>
          <a:xfrm>
            <a:off x="566640" y="0"/>
            <a:ext cx="8577000" cy="820440"/>
          </a:xfrm>
          <a:prstGeom prst="rect">
            <a:avLst/>
          </a:prstGeom>
          <a:noFill/>
          <a:ln w="9525">
            <a:noFill/>
          </a:ln>
        </p:spPr>
        <p:style>
          <a:lnRef idx="0">
            <a:scrgbClr r="0" g="0" b="0"/>
          </a:lnRef>
          <a:fillRef idx="0">
            <a:scrgbClr r="0" g="0" b="0"/>
          </a:fillRef>
          <a:effectRef idx="0">
            <a:scrgbClr r="0" g="0" b="0"/>
          </a:effectRef>
          <a:fontRef idx="minor"/>
        </p:style>
        <p:txBody>
          <a:bodyPr lIns="90000" tIns="45000" rIns="90000" bIns="45000" anchor="ctr">
            <a:noAutofit/>
          </a:bodyPr>
          <a:lstStyle/>
          <a:p>
            <a:pPr>
              <a:lnSpc>
                <a:spcPct val="100000"/>
              </a:lnSpc>
            </a:pPr>
            <a:r>
              <a:rPr lang="en-US" sz="2400" b="1" strike="noStrike" spc="-1">
                <a:solidFill>
                  <a:srgbClr val="69134B"/>
                </a:solidFill>
                <a:latin typeface="Arial"/>
              </a:rPr>
              <a:t>1  </a:t>
            </a:r>
            <a:r>
              <a:rPr lang="zh-CN" sz="2400" b="1" strike="noStrike" spc="-1">
                <a:solidFill>
                  <a:srgbClr val="69134B"/>
                </a:solidFill>
                <a:latin typeface="Arial"/>
              </a:rPr>
              <a:t>特定要素模型</a:t>
            </a:r>
            <a:endParaRPr lang="en-US" sz="2400" b="0" strike="noStrike" spc="-1">
              <a:latin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timing>
    <p:tnLst>
      <p:par>
        <p:cTn id="1" dur="indefinite" restart="never" nodeType="tmRoot">
          <p:childTnLst>
            <p:seq>
              <p:cTn id="2" dur="indefinite" nodeType="mainSeq">
                <p:childTnLst>
                  <p:par>
                    <p:cTn id="3" fill="hold">
                      <p:stCondLst>
                        <p:cond delay="0"/>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9"/>
                                        </p:tgtEl>
                                        <p:attrNameLst>
                                          <p:attrName>style.visibility</p:attrName>
                                        </p:attrNameLst>
                                      </p:cBhvr>
                                      <p:to>
                                        <p:strVal val="visible"/>
                                      </p:to>
                                    </p:set>
                                    <p:animEffect transition="in" filter="wipe(left)">
                                      <p:cBhvr additive="repl">
                                        <p:cTn id="7" dur="500"/>
                                        <p:tgtEl>
                                          <p:spTgt spid="14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50">
                                            <p:txEl>
                                              <p:pRg st="0" end="0"/>
                                            </p:txEl>
                                          </p:spTgt>
                                        </p:tgtEl>
                                        <p:attrNameLst>
                                          <p:attrName>style.visibility</p:attrName>
                                        </p:attrNameLst>
                                      </p:cBhvr>
                                      <p:to>
                                        <p:strVal val="visible"/>
                                      </p:to>
                                    </p:set>
                                    <p:animEffect transition="in" filter="wipe(left)">
                                      <p:cBhvr additive="repl">
                                        <p:cTn id="11" dur="500"/>
                                        <p:tgtEl>
                                          <p:spTgt spid="150">
                                            <p:txEl>
                                              <p:pRg st="0" end="0"/>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50">
                                            <p:txEl>
                                              <p:pRg st="1" end="1"/>
                                            </p:txEl>
                                          </p:spTgt>
                                        </p:tgtEl>
                                        <p:attrNameLst>
                                          <p:attrName>style.visibility</p:attrName>
                                        </p:attrNameLst>
                                      </p:cBhvr>
                                      <p:to>
                                        <p:strVal val="visible"/>
                                      </p:to>
                                    </p:set>
                                    <p:animEffect transition="in" filter="wipe(left)">
                                      <p:cBhvr additive="repl">
                                        <p:cTn id="15" dur="500"/>
                                        <p:tgtEl>
                                          <p:spTgt spid="150">
                                            <p:txEl>
                                              <p:pRg st="1" end="1"/>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150">
                                            <p:txEl>
                                              <p:pRg st="2" end="2"/>
                                            </p:txEl>
                                          </p:spTgt>
                                        </p:tgtEl>
                                        <p:attrNameLst>
                                          <p:attrName>style.visibility</p:attrName>
                                        </p:attrNameLst>
                                      </p:cBhvr>
                                      <p:to>
                                        <p:strVal val="visible"/>
                                      </p:to>
                                    </p:set>
                                    <p:animEffect transition="in" filter="wipe(left)">
                                      <p:cBhvr additive="repl">
                                        <p:cTn id="20" dur="500"/>
                                        <p:tgtEl>
                                          <p:spTgt spid="15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50">
                                            <p:txEl>
                                              <p:pRg st="3" end="3"/>
                                            </p:txEl>
                                          </p:spTgt>
                                        </p:tgtEl>
                                        <p:attrNameLst>
                                          <p:attrName>style.visibility</p:attrName>
                                        </p:attrNameLst>
                                      </p:cBhvr>
                                      <p:to>
                                        <p:strVal val="visible"/>
                                      </p:to>
                                    </p:set>
                                    <p:animEffect transition="in" filter="wipe(left)">
                                      <p:cBhvr additive="repl">
                                        <p:cTn id="25" dur="500"/>
                                        <p:tgtEl>
                                          <p:spTgt spid="15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TextShape 1"/>
          <p:cNvSpPr txBox="1"/>
          <p:nvPr/>
        </p:nvSpPr>
        <p:spPr>
          <a:xfrm>
            <a:off x="438120" y="171450"/>
            <a:ext cx="8229240" cy="453420"/>
          </a:xfrm>
          <a:prstGeom prst="rect">
            <a:avLst/>
          </a:prstGeom>
          <a:noFill/>
          <a:ln w="0">
            <a:noFill/>
          </a:ln>
        </p:spPr>
        <p:txBody>
          <a:bodyPr anchor="ctr">
            <a:normAutofit fontScale="63500" lnSpcReduction="20000"/>
          </a:bodyPr>
          <a:lstStyle/>
          <a:p>
            <a:pPr algn="ctr">
              <a:lnSpc>
                <a:spcPct val="100000"/>
              </a:lnSpc>
            </a:pPr>
            <a:r>
              <a:rPr lang="zh-CN" sz="4400" b="0" strike="noStrike" spc="-1" dirty="0">
                <a:solidFill>
                  <a:srgbClr val="000000"/>
                </a:solidFill>
                <a:latin typeface="Calibri"/>
              </a:rPr>
              <a:t>中美农业比较</a:t>
            </a:r>
            <a:endParaRPr lang="en-US" sz="4400" b="0" strike="noStrike" spc="-1" dirty="0">
              <a:solidFill>
                <a:srgbClr val="000000"/>
              </a:solidFill>
              <a:latin typeface="Arial"/>
            </a:endParaRPr>
          </a:p>
        </p:txBody>
      </p:sp>
      <p:graphicFrame>
        <p:nvGraphicFramePr>
          <p:cNvPr id="155" name="Table 2"/>
          <p:cNvGraphicFramePr/>
          <p:nvPr>
            <p:extLst>
              <p:ext uri="{D42A27DB-BD31-4B8C-83A1-F6EECF244321}">
                <p14:modId xmlns:p14="http://schemas.microsoft.com/office/powerpoint/2010/main" val="962462629"/>
              </p:ext>
            </p:extLst>
          </p:nvPr>
        </p:nvGraphicFramePr>
        <p:xfrm>
          <a:off x="240030" y="750600"/>
          <a:ext cx="8743950" cy="5901659"/>
        </p:xfrm>
        <a:graphic>
          <a:graphicData uri="http://schemas.openxmlformats.org/drawingml/2006/table">
            <a:tbl>
              <a:tblPr/>
              <a:tblGrid>
                <a:gridCol w="2548337"/>
                <a:gridCol w="6195613"/>
              </a:tblGrid>
              <a:tr h="469478">
                <a:tc>
                  <a:txBody>
                    <a:bodyPr/>
                    <a:lstStyle/>
                    <a:p>
                      <a:pPr algn="ctr">
                        <a:lnSpc>
                          <a:spcPct val="100000"/>
                        </a:lnSpc>
                      </a:pPr>
                      <a:r>
                        <a:rPr lang="zh-CN" sz="2400" b="1" strike="noStrike" spc="-1" dirty="0">
                          <a:solidFill>
                            <a:srgbClr val="FFFFFF"/>
                          </a:solidFill>
                          <a:latin typeface="Times New Roman"/>
                        </a:rPr>
                        <a:t>指标</a:t>
                      </a:r>
                      <a:endParaRPr lang="en-US" sz="2400" b="0" strike="noStrike" spc="-1" dirty="0">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lstStyle/>
                    <a:p>
                      <a:pPr algn="ctr">
                        <a:lnSpc>
                          <a:spcPct val="100000"/>
                        </a:lnSpc>
                      </a:pPr>
                      <a:r>
                        <a:rPr lang="zh-CN" sz="2400" b="1" strike="noStrike" spc="-1">
                          <a:solidFill>
                            <a:srgbClr val="FFFFFF"/>
                          </a:solidFill>
                          <a:latin typeface="Times New Roman"/>
                        </a:rPr>
                        <a:t>相关状况</a:t>
                      </a:r>
                      <a:endParaRPr lang="en-US" sz="2400" b="0" strike="noStrike" spc="-1">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1519216">
                <a:tc>
                  <a:txBody>
                    <a:bodyPr/>
                    <a:lstStyle/>
                    <a:p>
                      <a:pPr>
                        <a:lnSpc>
                          <a:spcPct val="110000"/>
                        </a:lnSpc>
                      </a:pPr>
                      <a:r>
                        <a:rPr lang="zh-CN" sz="1800" b="0" strike="noStrike" spc="-1" dirty="0">
                          <a:solidFill>
                            <a:srgbClr val="000000"/>
                          </a:solidFill>
                          <a:latin typeface="Times New Roman"/>
                        </a:rPr>
                        <a:t>农业生产成本</a:t>
                      </a:r>
                      <a:endParaRPr lang="en-US" sz="18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c>
                  <a:txBody>
                    <a:bodyPr/>
                    <a:lstStyle/>
                    <a:p>
                      <a:pPr>
                        <a:lnSpc>
                          <a:spcPct val="110000"/>
                        </a:lnSpc>
                      </a:pPr>
                      <a:r>
                        <a:rPr lang="en-US" sz="1400" b="0" strike="noStrike" spc="-1" dirty="0">
                          <a:solidFill>
                            <a:srgbClr val="000000"/>
                          </a:solidFill>
                          <a:latin typeface="Times New Roman"/>
                        </a:rPr>
                        <a:t>2015</a:t>
                      </a:r>
                      <a:r>
                        <a:rPr lang="zh-CN" sz="1400" b="0" strike="noStrike" spc="-1" dirty="0">
                          <a:solidFill>
                            <a:srgbClr val="000000"/>
                          </a:solidFill>
                          <a:latin typeface="Times New Roman"/>
                        </a:rPr>
                        <a:t>年</a:t>
                      </a:r>
                      <a:r>
                        <a:rPr lang="en-US" sz="1400" b="0" strike="noStrike" spc="-1" dirty="0">
                          <a:solidFill>
                            <a:srgbClr val="000000"/>
                          </a:solidFill>
                          <a:latin typeface="Times New Roman"/>
                        </a:rPr>
                        <a:t>,</a:t>
                      </a:r>
                      <a:r>
                        <a:rPr lang="zh-CN" sz="1400" b="0" strike="noStrike" spc="-1" dirty="0">
                          <a:solidFill>
                            <a:srgbClr val="000000"/>
                          </a:solidFill>
                          <a:latin typeface="Times New Roman"/>
                        </a:rPr>
                        <a:t>中国玉米、稻谷、小麦、大豆、棉花等主要农产品亩均总成本分别为</a:t>
                      </a:r>
                      <a:r>
                        <a:rPr lang="en-US" sz="1400" b="0" strike="noStrike" spc="-1" dirty="0">
                          <a:solidFill>
                            <a:srgbClr val="000000"/>
                          </a:solidFill>
                          <a:latin typeface="Times New Roman"/>
                        </a:rPr>
                        <a:t>1083.72</a:t>
                      </a:r>
                      <a:r>
                        <a:rPr lang="zh-CN" sz="1400" b="0" strike="noStrike" spc="-1" dirty="0">
                          <a:solidFill>
                            <a:srgbClr val="000000"/>
                          </a:solidFill>
                          <a:latin typeface="Times New Roman"/>
                        </a:rPr>
                        <a:t>元、</a:t>
                      </a:r>
                      <a:r>
                        <a:rPr lang="en-US" sz="1400" b="0" strike="noStrike" spc="-1" dirty="0">
                          <a:solidFill>
                            <a:srgbClr val="000000"/>
                          </a:solidFill>
                          <a:latin typeface="Times New Roman"/>
                        </a:rPr>
                        <a:t>1202.12</a:t>
                      </a:r>
                      <a:r>
                        <a:rPr lang="zh-CN" sz="1400" b="0" strike="noStrike" spc="-1" dirty="0">
                          <a:solidFill>
                            <a:srgbClr val="000000"/>
                          </a:solidFill>
                          <a:latin typeface="Times New Roman"/>
                        </a:rPr>
                        <a:t>元、</a:t>
                      </a:r>
                      <a:r>
                        <a:rPr lang="en-US" sz="1400" b="0" strike="noStrike" spc="-1" dirty="0">
                          <a:solidFill>
                            <a:srgbClr val="000000"/>
                          </a:solidFill>
                          <a:latin typeface="Times New Roman"/>
                        </a:rPr>
                        <a:t>984.30</a:t>
                      </a:r>
                      <a:r>
                        <a:rPr lang="zh-CN" sz="1400" b="0" strike="noStrike" spc="-1" dirty="0">
                          <a:solidFill>
                            <a:srgbClr val="000000"/>
                          </a:solidFill>
                          <a:latin typeface="Times New Roman"/>
                        </a:rPr>
                        <a:t>元、</a:t>
                      </a:r>
                      <a:r>
                        <a:rPr lang="en-US" sz="1400" b="0" strike="noStrike" spc="-1" dirty="0">
                          <a:solidFill>
                            <a:srgbClr val="000000"/>
                          </a:solidFill>
                          <a:latin typeface="Times New Roman"/>
                        </a:rPr>
                        <a:t>674.71</a:t>
                      </a:r>
                      <a:r>
                        <a:rPr lang="zh-CN" sz="1400" b="0" strike="noStrike" spc="-1" dirty="0">
                          <a:solidFill>
                            <a:srgbClr val="000000"/>
                          </a:solidFill>
                          <a:latin typeface="Times New Roman"/>
                        </a:rPr>
                        <a:t>元、</a:t>
                      </a:r>
                      <a:r>
                        <a:rPr lang="en-US" sz="1400" b="0" strike="noStrike" spc="-1" dirty="0">
                          <a:solidFill>
                            <a:srgbClr val="000000"/>
                          </a:solidFill>
                          <a:latin typeface="Times New Roman"/>
                        </a:rPr>
                        <a:t>2288.44</a:t>
                      </a:r>
                      <a:r>
                        <a:rPr lang="zh-CN" sz="1400" b="0" strike="noStrike" spc="-1" dirty="0">
                          <a:solidFill>
                            <a:srgbClr val="000000"/>
                          </a:solidFill>
                          <a:latin typeface="Times New Roman"/>
                        </a:rPr>
                        <a:t>元，分别</a:t>
                      </a:r>
                      <a:r>
                        <a:rPr lang="zh-CN" sz="1400" b="1" strike="noStrike" spc="-1" dirty="0">
                          <a:solidFill>
                            <a:srgbClr val="000000"/>
                          </a:solidFill>
                          <a:latin typeface="Times New Roman"/>
                        </a:rPr>
                        <a:t>比美国高出</a:t>
                      </a:r>
                      <a:r>
                        <a:rPr lang="en-US" sz="1400" b="1" strike="noStrike" spc="-1" dirty="0">
                          <a:solidFill>
                            <a:srgbClr val="000000"/>
                          </a:solidFill>
                          <a:latin typeface="Times New Roman"/>
                        </a:rPr>
                        <a:t>56.05%</a:t>
                      </a:r>
                      <a:r>
                        <a:rPr lang="zh-CN" sz="1400" b="1" strike="noStrike" spc="-1" dirty="0">
                          <a:solidFill>
                            <a:srgbClr val="000000"/>
                          </a:solidFill>
                          <a:latin typeface="Times New Roman"/>
                        </a:rPr>
                        <a:t>、</a:t>
                      </a:r>
                      <a:r>
                        <a:rPr lang="en-US" sz="1400" b="1" strike="noStrike" spc="-1" dirty="0">
                          <a:solidFill>
                            <a:srgbClr val="000000"/>
                          </a:solidFill>
                          <a:latin typeface="Times New Roman"/>
                        </a:rPr>
                        <a:t>20.82%</a:t>
                      </a:r>
                      <a:r>
                        <a:rPr lang="zh-CN" sz="1400" b="1" strike="noStrike" spc="-1" dirty="0">
                          <a:solidFill>
                            <a:srgbClr val="000000"/>
                          </a:solidFill>
                          <a:latin typeface="Times New Roman"/>
                        </a:rPr>
                        <a:t>、</a:t>
                      </a:r>
                      <a:r>
                        <a:rPr lang="en-US" sz="1400" b="1" strike="noStrike" spc="-1" dirty="0">
                          <a:solidFill>
                            <a:srgbClr val="000000"/>
                          </a:solidFill>
                          <a:latin typeface="Times New Roman"/>
                        </a:rPr>
                        <a:t>210.42%</a:t>
                      </a:r>
                      <a:r>
                        <a:rPr lang="zh-CN" sz="1400" b="1" strike="noStrike" spc="-1" dirty="0">
                          <a:solidFill>
                            <a:srgbClr val="000000"/>
                          </a:solidFill>
                          <a:latin typeface="Times New Roman"/>
                        </a:rPr>
                        <a:t>、</a:t>
                      </a:r>
                      <a:r>
                        <a:rPr lang="en-US" sz="1400" b="1" strike="noStrike" spc="-1" dirty="0">
                          <a:solidFill>
                            <a:srgbClr val="000000"/>
                          </a:solidFill>
                          <a:latin typeface="Times New Roman"/>
                        </a:rPr>
                        <a:t>38.44%</a:t>
                      </a:r>
                      <a:r>
                        <a:rPr lang="zh-CN" sz="1400" b="1" strike="noStrike" spc="-1" dirty="0">
                          <a:solidFill>
                            <a:srgbClr val="000000"/>
                          </a:solidFill>
                          <a:latin typeface="Times New Roman"/>
                        </a:rPr>
                        <a:t>、</a:t>
                      </a:r>
                      <a:r>
                        <a:rPr lang="en-US" sz="1400" b="1" strike="noStrike" spc="-1" dirty="0">
                          <a:solidFill>
                            <a:srgbClr val="000000"/>
                          </a:solidFill>
                          <a:latin typeface="Times New Roman"/>
                        </a:rPr>
                        <a:t>222.84%</a:t>
                      </a:r>
                      <a:r>
                        <a:rPr lang="zh-CN" sz="1400" b="1" strike="noStrike" spc="-1" dirty="0">
                          <a:solidFill>
                            <a:srgbClr val="000000"/>
                          </a:solidFill>
                          <a:latin typeface="Times New Roman"/>
                        </a:rPr>
                        <a:t>；其中，人工成本、土地成本要远远高出。</a:t>
                      </a:r>
                      <a:r>
                        <a:rPr lang="en-US" sz="1400" b="0" strike="noStrike" spc="-1" dirty="0">
                          <a:solidFill>
                            <a:srgbClr val="000000"/>
                          </a:solidFill>
                          <a:latin typeface="Times New Roman"/>
                        </a:rPr>
                        <a:t>2015</a:t>
                      </a:r>
                      <a:r>
                        <a:rPr lang="zh-CN" sz="1400" b="0" strike="noStrike" spc="-1" dirty="0">
                          <a:solidFill>
                            <a:srgbClr val="000000"/>
                          </a:solidFill>
                          <a:latin typeface="Times New Roman"/>
                        </a:rPr>
                        <a:t>年</a:t>
                      </a:r>
                      <a:r>
                        <a:rPr lang="en-US" sz="1400" b="0" strike="noStrike" spc="-1" dirty="0">
                          <a:solidFill>
                            <a:srgbClr val="000000"/>
                          </a:solidFill>
                          <a:latin typeface="Times New Roman"/>
                        </a:rPr>
                        <a:t>,</a:t>
                      </a:r>
                      <a:r>
                        <a:rPr lang="zh-CN" sz="1400" b="0" strike="noStrike" spc="-1" dirty="0">
                          <a:solidFill>
                            <a:srgbClr val="000000"/>
                          </a:solidFill>
                          <a:latin typeface="Times New Roman"/>
                        </a:rPr>
                        <a:t>玉米、稻谷、小麦、大豆、棉花人工成本分别</a:t>
                      </a:r>
                      <a:r>
                        <a:rPr lang="zh-CN" sz="1400" b="1" strike="noStrike" spc="-1" dirty="0">
                          <a:solidFill>
                            <a:srgbClr val="000000"/>
                          </a:solidFill>
                          <a:latin typeface="Times New Roman"/>
                        </a:rPr>
                        <a:t>是美国的</a:t>
                      </a:r>
                      <a:r>
                        <a:rPr lang="en-US" sz="1400" b="1" strike="noStrike" spc="-1" dirty="0">
                          <a:solidFill>
                            <a:srgbClr val="000000"/>
                          </a:solidFill>
                          <a:latin typeface="Times New Roman"/>
                        </a:rPr>
                        <a:t>14.78</a:t>
                      </a:r>
                      <a:r>
                        <a:rPr lang="zh-CN" sz="1400" b="1" strike="noStrike" spc="-1" dirty="0">
                          <a:solidFill>
                            <a:srgbClr val="000000"/>
                          </a:solidFill>
                          <a:latin typeface="Times New Roman"/>
                        </a:rPr>
                        <a:t>倍、</a:t>
                      </a:r>
                      <a:r>
                        <a:rPr lang="en-US" sz="1400" b="1" strike="noStrike" spc="-1" dirty="0">
                          <a:solidFill>
                            <a:srgbClr val="000000"/>
                          </a:solidFill>
                          <a:latin typeface="Times New Roman"/>
                        </a:rPr>
                        <a:t>4.11</a:t>
                      </a:r>
                      <a:r>
                        <a:rPr lang="zh-CN" sz="1400" b="1" strike="noStrike" spc="-1" dirty="0">
                          <a:solidFill>
                            <a:srgbClr val="000000"/>
                          </a:solidFill>
                          <a:latin typeface="Times New Roman"/>
                        </a:rPr>
                        <a:t>倍、</a:t>
                      </a:r>
                      <a:r>
                        <a:rPr lang="en-US" sz="1400" b="1" strike="noStrike" spc="-1" dirty="0">
                          <a:solidFill>
                            <a:srgbClr val="000000"/>
                          </a:solidFill>
                          <a:latin typeface="Times New Roman"/>
                        </a:rPr>
                        <a:t>16.33</a:t>
                      </a:r>
                      <a:r>
                        <a:rPr lang="zh-CN" sz="1400" b="1" strike="noStrike" spc="-1" dirty="0">
                          <a:solidFill>
                            <a:srgbClr val="000000"/>
                          </a:solidFill>
                          <a:latin typeface="Times New Roman"/>
                        </a:rPr>
                        <a:t>倍、</a:t>
                      </a:r>
                      <a:r>
                        <a:rPr lang="en-US" sz="1400" b="1" strike="noStrike" spc="-1" dirty="0">
                          <a:solidFill>
                            <a:srgbClr val="000000"/>
                          </a:solidFill>
                          <a:latin typeface="Times New Roman"/>
                        </a:rPr>
                        <a:t>8.5</a:t>
                      </a:r>
                      <a:r>
                        <a:rPr lang="zh-CN" sz="1400" b="1" strike="noStrike" spc="-1" dirty="0">
                          <a:solidFill>
                            <a:srgbClr val="000000"/>
                          </a:solidFill>
                          <a:latin typeface="Times New Roman"/>
                        </a:rPr>
                        <a:t>倍、</a:t>
                      </a:r>
                      <a:r>
                        <a:rPr lang="en-US" sz="1400" b="1" strike="noStrike" spc="-1" dirty="0">
                          <a:solidFill>
                            <a:srgbClr val="000000"/>
                          </a:solidFill>
                          <a:latin typeface="Times New Roman"/>
                        </a:rPr>
                        <a:t>28.23</a:t>
                      </a:r>
                      <a:r>
                        <a:rPr lang="zh-CN" sz="1400" b="1" strike="noStrike" spc="-1" dirty="0">
                          <a:solidFill>
                            <a:srgbClr val="000000"/>
                          </a:solidFill>
                          <a:latin typeface="Times New Roman"/>
                        </a:rPr>
                        <a:t>倍</a:t>
                      </a:r>
                      <a:r>
                        <a:rPr lang="zh-CN" sz="1400" b="0" strike="noStrike" spc="-1" dirty="0">
                          <a:solidFill>
                            <a:srgbClr val="000000"/>
                          </a:solidFill>
                          <a:latin typeface="Times New Roman"/>
                        </a:rPr>
                        <a:t>。（劳动生产率远远低出）</a:t>
                      </a:r>
                      <a:endParaRPr lang="en-US" sz="1400" b="0" strike="noStrike" spc="-1" dirty="0">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D0D8E7"/>
                    </a:solidFill>
                  </a:tcPr>
                </a:tc>
              </a:tr>
              <a:tr h="1279261">
                <a:tc>
                  <a:txBody>
                    <a:bodyPr/>
                    <a:lstStyle/>
                    <a:p>
                      <a:pPr>
                        <a:lnSpc>
                          <a:spcPct val="110000"/>
                        </a:lnSpc>
                      </a:pPr>
                      <a:r>
                        <a:rPr lang="zh-CN" sz="1800" b="0" strike="noStrike" spc="-1">
                          <a:solidFill>
                            <a:srgbClr val="000000"/>
                          </a:solidFill>
                          <a:latin typeface="Times New Roman"/>
                        </a:rPr>
                        <a:t>农产品物质与服务费</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10000"/>
                        </a:lnSpc>
                      </a:pPr>
                      <a:r>
                        <a:rPr lang="zh-CN" sz="1400" b="0" strike="noStrike" spc="-1" dirty="0">
                          <a:solidFill>
                            <a:srgbClr val="000000"/>
                          </a:solidFill>
                          <a:latin typeface="Times New Roman"/>
                        </a:rPr>
                        <a:t>美国多数农产品物质与服务费用高于中国</a:t>
                      </a:r>
                      <a:r>
                        <a:rPr lang="en-US" sz="1400" b="0" strike="noStrike" spc="-1" dirty="0">
                          <a:solidFill>
                            <a:srgbClr val="000000"/>
                          </a:solidFill>
                          <a:latin typeface="Times New Roman"/>
                        </a:rPr>
                        <a:t>,</a:t>
                      </a:r>
                      <a:r>
                        <a:rPr lang="zh-CN" sz="1400" b="0" strike="noStrike" spc="-1" dirty="0">
                          <a:solidFill>
                            <a:srgbClr val="000000"/>
                          </a:solidFill>
                          <a:latin typeface="Times New Roman"/>
                        </a:rPr>
                        <a:t>占比六成至八成</a:t>
                      </a:r>
                      <a:r>
                        <a:rPr lang="en-US" sz="1400" b="0" strike="noStrike" spc="-1" dirty="0">
                          <a:solidFill>
                            <a:srgbClr val="000000"/>
                          </a:solidFill>
                          <a:latin typeface="Times New Roman"/>
                        </a:rPr>
                        <a:t>,</a:t>
                      </a:r>
                      <a:r>
                        <a:rPr lang="zh-CN" sz="1400" b="0" strike="noStrike" spc="-1" dirty="0">
                          <a:solidFill>
                            <a:srgbClr val="000000"/>
                          </a:solidFill>
                          <a:latin typeface="Times New Roman"/>
                        </a:rPr>
                        <a:t>表明其资本、技术、服务、机械等是农业生产的主要因素；另外，与中国不同</a:t>
                      </a:r>
                      <a:r>
                        <a:rPr lang="en-US" sz="1400" b="0" strike="noStrike" spc="-1" dirty="0">
                          <a:solidFill>
                            <a:srgbClr val="000000"/>
                          </a:solidFill>
                          <a:latin typeface="Times New Roman"/>
                        </a:rPr>
                        <a:t>,</a:t>
                      </a:r>
                      <a:r>
                        <a:rPr lang="zh-CN" sz="1400" b="0" strike="noStrike" spc="-1" dirty="0">
                          <a:solidFill>
                            <a:srgbClr val="000000"/>
                          </a:solidFill>
                          <a:latin typeface="Times New Roman"/>
                        </a:rPr>
                        <a:t>新世纪以来</a:t>
                      </a:r>
                      <a:r>
                        <a:rPr lang="en-US" sz="1400" b="0" strike="noStrike" spc="-1" dirty="0">
                          <a:solidFill>
                            <a:srgbClr val="000000"/>
                          </a:solidFill>
                          <a:latin typeface="Times New Roman"/>
                        </a:rPr>
                        <a:t>,</a:t>
                      </a:r>
                      <a:r>
                        <a:rPr lang="zh-CN" sz="1400" b="0" strike="noStrike" spc="-1" dirty="0">
                          <a:solidFill>
                            <a:srgbClr val="000000"/>
                          </a:solidFill>
                          <a:latin typeface="Times New Roman"/>
                        </a:rPr>
                        <a:t>美国主要农作物成本及其构成基本稳定。中国玉米、小麦、大豆等亩均总成本</a:t>
                      </a:r>
                      <a:r>
                        <a:rPr lang="en-US" sz="1400" b="0" strike="noStrike" spc="-1" dirty="0">
                          <a:solidFill>
                            <a:srgbClr val="000000"/>
                          </a:solidFill>
                          <a:latin typeface="Times New Roman"/>
                        </a:rPr>
                        <a:t>,2015</a:t>
                      </a:r>
                      <a:r>
                        <a:rPr lang="zh-CN" sz="1400" b="0" strike="noStrike" spc="-1" dirty="0">
                          <a:solidFill>
                            <a:srgbClr val="000000"/>
                          </a:solidFill>
                          <a:latin typeface="Times New Roman"/>
                        </a:rPr>
                        <a:t>年较</a:t>
                      </a:r>
                      <a:r>
                        <a:rPr lang="en-US" sz="1400" b="0" strike="noStrike" spc="-1" dirty="0">
                          <a:solidFill>
                            <a:srgbClr val="000000"/>
                          </a:solidFill>
                          <a:latin typeface="Times New Roman"/>
                        </a:rPr>
                        <a:t>2001</a:t>
                      </a:r>
                      <a:r>
                        <a:rPr lang="zh-CN" sz="1400" b="0" strike="noStrike" spc="-1" dirty="0">
                          <a:solidFill>
                            <a:srgbClr val="000000"/>
                          </a:solidFill>
                          <a:latin typeface="Times New Roman"/>
                        </a:rPr>
                        <a:t>年分别增长</a:t>
                      </a:r>
                      <a:r>
                        <a:rPr lang="en-US" sz="1400" b="0" strike="noStrike" spc="-1" dirty="0">
                          <a:solidFill>
                            <a:srgbClr val="000000"/>
                          </a:solidFill>
                          <a:latin typeface="Times New Roman"/>
                        </a:rPr>
                        <a:t>230.52%</a:t>
                      </a:r>
                      <a:r>
                        <a:rPr lang="zh-CN" sz="1400" b="0" strike="noStrike" spc="-1" dirty="0">
                          <a:solidFill>
                            <a:srgbClr val="000000"/>
                          </a:solidFill>
                          <a:latin typeface="Times New Roman"/>
                        </a:rPr>
                        <a:t>、</a:t>
                      </a:r>
                      <a:r>
                        <a:rPr lang="en-US" sz="1400" b="0" strike="noStrike" spc="-1" dirty="0">
                          <a:solidFill>
                            <a:srgbClr val="000000"/>
                          </a:solidFill>
                          <a:latin typeface="Times New Roman"/>
                        </a:rPr>
                        <a:t>204.13%</a:t>
                      </a:r>
                      <a:r>
                        <a:rPr lang="zh-CN" sz="1400" b="0" strike="noStrike" spc="-1" dirty="0">
                          <a:solidFill>
                            <a:srgbClr val="000000"/>
                          </a:solidFill>
                          <a:latin typeface="Times New Roman"/>
                        </a:rPr>
                        <a:t>、</a:t>
                      </a:r>
                      <a:r>
                        <a:rPr lang="en-US" sz="1400" b="0" strike="noStrike" spc="-1" dirty="0">
                          <a:solidFill>
                            <a:srgbClr val="000000"/>
                          </a:solidFill>
                          <a:latin typeface="Times New Roman"/>
                        </a:rPr>
                        <a:t>210.10%,</a:t>
                      </a:r>
                      <a:r>
                        <a:rPr lang="zh-CN" sz="1400" b="0" strike="noStrike" spc="-1" dirty="0">
                          <a:solidFill>
                            <a:srgbClr val="000000"/>
                          </a:solidFill>
                          <a:latin typeface="Times New Roman"/>
                        </a:rPr>
                        <a:t>远高于美国</a:t>
                      </a:r>
                      <a:r>
                        <a:rPr lang="en-US" sz="1400" b="0" strike="noStrike" spc="-1" dirty="0">
                          <a:solidFill>
                            <a:srgbClr val="000000"/>
                          </a:solidFill>
                          <a:latin typeface="Times New Roman"/>
                        </a:rPr>
                        <a:t>49.24%</a:t>
                      </a:r>
                      <a:r>
                        <a:rPr lang="zh-CN" sz="1400" b="0" strike="noStrike" spc="-1" dirty="0">
                          <a:solidFill>
                            <a:srgbClr val="000000"/>
                          </a:solidFill>
                          <a:latin typeface="Times New Roman"/>
                        </a:rPr>
                        <a:t>、</a:t>
                      </a:r>
                      <a:r>
                        <a:rPr lang="en-US" sz="1400" b="0" strike="noStrike" spc="-1" dirty="0">
                          <a:solidFill>
                            <a:srgbClr val="000000"/>
                          </a:solidFill>
                          <a:latin typeface="Times New Roman"/>
                        </a:rPr>
                        <a:t>26.47%</a:t>
                      </a:r>
                      <a:r>
                        <a:rPr lang="zh-CN" sz="1400" b="0" strike="noStrike" spc="-1" dirty="0">
                          <a:solidFill>
                            <a:srgbClr val="000000"/>
                          </a:solidFill>
                          <a:latin typeface="Times New Roman"/>
                        </a:rPr>
                        <a:t>、</a:t>
                      </a:r>
                      <a:r>
                        <a:rPr lang="en-US" sz="1400" b="0" strike="noStrike" spc="-1" dirty="0">
                          <a:solidFill>
                            <a:srgbClr val="000000"/>
                          </a:solidFill>
                          <a:latin typeface="Times New Roman"/>
                        </a:rPr>
                        <a:t>35.29%</a:t>
                      </a:r>
                      <a:r>
                        <a:rPr lang="zh-CN" sz="1400" b="0" strike="noStrike" spc="-1" dirty="0">
                          <a:solidFill>
                            <a:srgbClr val="000000"/>
                          </a:solidFill>
                          <a:latin typeface="Times New Roman"/>
                        </a:rPr>
                        <a:t>的增幅；</a:t>
                      </a:r>
                      <a:endParaRPr lang="en-US" sz="14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556266">
                <a:tc>
                  <a:txBody>
                    <a:bodyPr/>
                    <a:lstStyle/>
                    <a:p>
                      <a:pPr>
                        <a:lnSpc>
                          <a:spcPct val="110000"/>
                        </a:lnSpc>
                      </a:pPr>
                      <a:r>
                        <a:rPr lang="zh-CN" sz="1800" b="0" strike="noStrike" spc="-1">
                          <a:solidFill>
                            <a:srgbClr val="000000"/>
                          </a:solidFill>
                          <a:latin typeface="Times New Roman"/>
                        </a:rPr>
                        <a:t>农业基础性资源禀赋</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10000"/>
                        </a:lnSpc>
                      </a:pPr>
                      <a:r>
                        <a:rPr lang="en-US" sz="1400" b="0" strike="noStrike" spc="-1" dirty="0">
                          <a:solidFill>
                            <a:srgbClr val="000000"/>
                          </a:solidFill>
                          <a:latin typeface="Times New Roman"/>
                        </a:rPr>
                        <a:t>2015</a:t>
                      </a:r>
                      <a:r>
                        <a:rPr lang="zh-CN" sz="1400" b="0" strike="noStrike" spc="-1" dirty="0">
                          <a:solidFill>
                            <a:srgbClr val="000000"/>
                          </a:solidFill>
                          <a:latin typeface="Times New Roman"/>
                        </a:rPr>
                        <a:t>年</a:t>
                      </a:r>
                      <a:r>
                        <a:rPr lang="en-US" sz="1400" b="0" strike="noStrike" spc="-1" dirty="0">
                          <a:solidFill>
                            <a:srgbClr val="000000"/>
                          </a:solidFill>
                          <a:latin typeface="Times New Roman"/>
                        </a:rPr>
                        <a:t>,</a:t>
                      </a:r>
                      <a:r>
                        <a:rPr lang="zh-CN" sz="1400" b="0" strike="noStrike" spc="-1" dirty="0">
                          <a:solidFill>
                            <a:srgbClr val="000000"/>
                          </a:solidFill>
                          <a:latin typeface="Times New Roman"/>
                        </a:rPr>
                        <a:t>中国耕地为</a:t>
                      </a:r>
                      <a:r>
                        <a:rPr lang="en-US" sz="1400" b="0" strike="noStrike" spc="-1" dirty="0">
                          <a:solidFill>
                            <a:srgbClr val="000000"/>
                          </a:solidFill>
                          <a:latin typeface="Times New Roman"/>
                        </a:rPr>
                        <a:t>20.25</a:t>
                      </a:r>
                      <a:r>
                        <a:rPr lang="zh-CN" sz="1400" b="0" strike="noStrike" spc="-1" dirty="0">
                          <a:solidFill>
                            <a:srgbClr val="000000"/>
                          </a:solidFill>
                          <a:latin typeface="Times New Roman"/>
                        </a:rPr>
                        <a:t>亿亩，美国耕地为</a:t>
                      </a:r>
                      <a:r>
                        <a:rPr lang="en-US" sz="1400" b="0" strike="noStrike" spc="-1" dirty="0">
                          <a:solidFill>
                            <a:srgbClr val="000000"/>
                          </a:solidFill>
                          <a:latin typeface="Times New Roman"/>
                        </a:rPr>
                        <a:t>23.19</a:t>
                      </a:r>
                      <a:r>
                        <a:rPr lang="zh-CN" sz="1400" b="0" strike="noStrike" spc="-1" dirty="0">
                          <a:solidFill>
                            <a:srgbClr val="000000"/>
                          </a:solidFill>
                          <a:latin typeface="Times New Roman"/>
                        </a:rPr>
                        <a:t>亿亩，中国耕地比美国少</a:t>
                      </a:r>
                      <a:r>
                        <a:rPr lang="en-US" sz="1400" b="0" strike="noStrike" spc="-1" dirty="0">
                          <a:solidFill>
                            <a:srgbClr val="000000"/>
                          </a:solidFill>
                          <a:latin typeface="Times New Roman"/>
                        </a:rPr>
                        <a:t>2.94</a:t>
                      </a:r>
                      <a:r>
                        <a:rPr lang="zh-CN" sz="1400" b="0" strike="noStrike" spc="-1" dirty="0">
                          <a:solidFill>
                            <a:srgbClr val="000000"/>
                          </a:solidFill>
                          <a:latin typeface="Times New Roman"/>
                        </a:rPr>
                        <a:t>亿亩。</a:t>
                      </a:r>
                      <a:endParaRPr lang="en-US" sz="14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798177">
                <a:tc>
                  <a:txBody>
                    <a:bodyPr/>
                    <a:lstStyle/>
                    <a:p>
                      <a:pPr>
                        <a:lnSpc>
                          <a:spcPct val="110000"/>
                        </a:lnSpc>
                      </a:pPr>
                      <a:r>
                        <a:rPr lang="zh-CN" sz="1800" b="0" strike="noStrike" spc="-1">
                          <a:solidFill>
                            <a:srgbClr val="000000"/>
                          </a:solidFill>
                          <a:latin typeface="Times New Roman"/>
                        </a:rPr>
                        <a:t>农业劳动力</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lstStyle/>
                    <a:p>
                      <a:pPr>
                        <a:lnSpc>
                          <a:spcPct val="110000"/>
                        </a:lnSpc>
                      </a:pPr>
                      <a:r>
                        <a:rPr lang="zh-CN" sz="1400" b="0" strike="noStrike" spc="-1" dirty="0">
                          <a:solidFill>
                            <a:srgbClr val="000000"/>
                          </a:solidFill>
                          <a:latin typeface="Times New Roman"/>
                        </a:rPr>
                        <a:t>截至</a:t>
                      </a:r>
                      <a:r>
                        <a:rPr lang="en-US" sz="1400" b="0" strike="noStrike" spc="-1" dirty="0">
                          <a:solidFill>
                            <a:srgbClr val="000000"/>
                          </a:solidFill>
                          <a:latin typeface="Times New Roman"/>
                        </a:rPr>
                        <a:t>2015</a:t>
                      </a:r>
                      <a:r>
                        <a:rPr lang="zh-CN" sz="1400" b="0" strike="noStrike" spc="-1" dirty="0">
                          <a:solidFill>
                            <a:srgbClr val="000000"/>
                          </a:solidFill>
                          <a:latin typeface="Times New Roman"/>
                        </a:rPr>
                        <a:t>年</a:t>
                      </a:r>
                      <a:r>
                        <a:rPr lang="en-US" sz="1400" b="0" strike="noStrike" spc="-1" dirty="0">
                          <a:solidFill>
                            <a:srgbClr val="000000"/>
                          </a:solidFill>
                          <a:latin typeface="Times New Roman"/>
                        </a:rPr>
                        <a:t>,</a:t>
                      </a:r>
                      <a:r>
                        <a:rPr lang="zh-CN" sz="1400" b="0" strike="noStrike" spc="-1" dirty="0">
                          <a:solidFill>
                            <a:srgbClr val="000000"/>
                          </a:solidFill>
                          <a:latin typeface="Times New Roman"/>
                        </a:rPr>
                        <a:t>美国农业就业人员数</a:t>
                      </a:r>
                      <a:r>
                        <a:rPr lang="en-US" sz="1400" b="0" strike="noStrike" spc="-1" dirty="0">
                          <a:solidFill>
                            <a:srgbClr val="000000"/>
                          </a:solidFill>
                          <a:latin typeface="Times New Roman"/>
                        </a:rPr>
                        <a:t>242.2</a:t>
                      </a:r>
                      <a:r>
                        <a:rPr lang="zh-CN" sz="1400" b="0" strike="noStrike" spc="-1" dirty="0">
                          <a:solidFill>
                            <a:srgbClr val="000000"/>
                          </a:solidFill>
                          <a:latin typeface="Times New Roman"/>
                        </a:rPr>
                        <a:t>万。而同期</a:t>
                      </a:r>
                      <a:r>
                        <a:rPr lang="en-US" sz="1400" b="0" strike="noStrike" spc="-1" dirty="0">
                          <a:solidFill>
                            <a:srgbClr val="000000"/>
                          </a:solidFill>
                          <a:latin typeface="Times New Roman"/>
                        </a:rPr>
                        <a:t>,</a:t>
                      </a:r>
                      <a:r>
                        <a:rPr lang="zh-CN" sz="1400" b="0" strike="noStrike" spc="-1" dirty="0">
                          <a:solidFill>
                            <a:srgbClr val="000000"/>
                          </a:solidFill>
                          <a:latin typeface="Times New Roman"/>
                        </a:rPr>
                        <a:t>中国农业就业人员数</a:t>
                      </a:r>
                      <a:r>
                        <a:rPr lang="en-US" sz="1400" b="0" strike="noStrike" spc="-1" dirty="0">
                          <a:solidFill>
                            <a:srgbClr val="000000"/>
                          </a:solidFill>
                          <a:latin typeface="Times New Roman"/>
                        </a:rPr>
                        <a:t>(</a:t>
                      </a:r>
                      <a:r>
                        <a:rPr lang="zh-CN" sz="1400" b="0" strike="noStrike" spc="-1" dirty="0">
                          <a:solidFill>
                            <a:srgbClr val="000000"/>
                          </a:solidFill>
                          <a:latin typeface="Times New Roman"/>
                        </a:rPr>
                        <a:t>第一产业就业人数</a:t>
                      </a:r>
                      <a:r>
                        <a:rPr lang="en-US" sz="1400" b="0" strike="noStrike" spc="-1" dirty="0">
                          <a:solidFill>
                            <a:srgbClr val="000000"/>
                          </a:solidFill>
                          <a:latin typeface="Times New Roman"/>
                        </a:rPr>
                        <a:t>)21919</a:t>
                      </a:r>
                      <a:r>
                        <a:rPr lang="zh-CN" sz="1400" b="0" strike="noStrike" spc="-1" dirty="0">
                          <a:solidFill>
                            <a:srgbClr val="000000"/>
                          </a:solidFill>
                          <a:latin typeface="Times New Roman"/>
                        </a:rPr>
                        <a:t>万</a:t>
                      </a:r>
                      <a:r>
                        <a:rPr lang="en-US" sz="1400" b="0" strike="noStrike" spc="-1" dirty="0">
                          <a:solidFill>
                            <a:srgbClr val="000000"/>
                          </a:solidFill>
                          <a:latin typeface="Times New Roman"/>
                        </a:rPr>
                        <a:t>,</a:t>
                      </a:r>
                      <a:r>
                        <a:rPr lang="zh-CN" sz="1400" b="0" strike="noStrike" spc="-1" dirty="0">
                          <a:solidFill>
                            <a:srgbClr val="000000"/>
                          </a:solidFill>
                          <a:latin typeface="Times New Roman"/>
                        </a:rPr>
                        <a:t>其中包括兼业人员</a:t>
                      </a:r>
                      <a:endParaRPr lang="en-US" sz="1400" b="0" strike="noStrike" spc="-1" dirty="0">
                        <a:latin typeface="Arial"/>
                      </a:endParaRPr>
                    </a:p>
                    <a:p>
                      <a:pPr>
                        <a:lnSpc>
                          <a:spcPct val="110000"/>
                        </a:lnSpc>
                      </a:pPr>
                      <a:endParaRPr lang="en-US" sz="14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1279261">
                <a:tc>
                  <a:txBody>
                    <a:bodyPr/>
                    <a:lstStyle/>
                    <a:p>
                      <a:pPr>
                        <a:lnSpc>
                          <a:spcPct val="110000"/>
                        </a:lnSpc>
                      </a:pPr>
                      <a:r>
                        <a:rPr lang="zh-CN" sz="1800" b="0" strike="noStrike" spc="-1">
                          <a:solidFill>
                            <a:srgbClr val="000000"/>
                          </a:solidFill>
                          <a:latin typeface="Times New Roman"/>
                        </a:rPr>
                        <a:t>农业机械化水平</a:t>
                      </a:r>
                      <a:endParaRPr lang="en-US" sz="1800" b="0" strike="noStrike" spc="-1">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lstStyle/>
                    <a:p>
                      <a:pPr>
                        <a:lnSpc>
                          <a:spcPct val="110000"/>
                        </a:lnSpc>
                      </a:pPr>
                      <a:r>
                        <a:rPr lang="zh-CN" sz="1400" b="0" strike="noStrike" spc="-1" dirty="0">
                          <a:solidFill>
                            <a:srgbClr val="000000"/>
                          </a:solidFill>
                          <a:latin typeface="Times New Roman"/>
                        </a:rPr>
                        <a:t>美国不仅早已在粮食作物上而且在棉花、大豆、烟草等品种上实现了耕种收全程机械化。中国农业机械化水平相对较低</a:t>
                      </a:r>
                      <a:r>
                        <a:rPr lang="en-US" sz="1400" b="0" strike="noStrike" spc="-1" dirty="0">
                          <a:solidFill>
                            <a:srgbClr val="000000"/>
                          </a:solidFill>
                          <a:latin typeface="Times New Roman"/>
                        </a:rPr>
                        <a:t>,</a:t>
                      </a:r>
                      <a:r>
                        <a:rPr lang="zh-CN" sz="1400" b="0" strike="noStrike" spc="-1" dirty="0">
                          <a:solidFill>
                            <a:srgbClr val="000000"/>
                          </a:solidFill>
                          <a:latin typeface="Times New Roman"/>
                        </a:rPr>
                        <a:t>耕作环节机械化率相对较高</a:t>
                      </a:r>
                      <a:r>
                        <a:rPr lang="en-US" sz="1400" b="0" strike="noStrike" spc="-1" dirty="0">
                          <a:solidFill>
                            <a:srgbClr val="000000"/>
                          </a:solidFill>
                          <a:latin typeface="Times New Roman"/>
                        </a:rPr>
                        <a:t>,</a:t>
                      </a:r>
                      <a:r>
                        <a:rPr lang="zh-CN" sz="1400" b="0" strike="noStrike" spc="-1" dirty="0">
                          <a:solidFill>
                            <a:srgbClr val="000000"/>
                          </a:solidFill>
                          <a:latin typeface="Times New Roman"/>
                        </a:rPr>
                        <a:t>但播种、收获环节的机械化率较低。</a:t>
                      </a:r>
                      <a:r>
                        <a:rPr lang="en-US" sz="1400" b="0" strike="noStrike" spc="-1" dirty="0">
                          <a:solidFill>
                            <a:srgbClr val="000000"/>
                          </a:solidFill>
                          <a:latin typeface="Times New Roman"/>
                        </a:rPr>
                        <a:t>2015</a:t>
                      </a:r>
                      <a:r>
                        <a:rPr lang="zh-CN" sz="1400" b="0" strike="noStrike" spc="-1" dirty="0">
                          <a:solidFill>
                            <a:srgbClr val="000000"/>
                          </a:solidFill>
                          <a:latin typeface="Times New Roman"/>
                        </a:rPr>
                        <a:t>年</a:t>
                      </a:r>
                      <a:r>
                        <a:rPr lang="en-US" sz="1400" b="0" strike="noStrike" spc="-1" dirty="0">
                          <a:solidFill>
                            <a:srgbClr val="000000"/>
                          </a:solidFill>
                          <a:latin typeface="Times New Roman"/>
                        </a:rPr>
                        <a:t>,</a:t>
                      </a:r>
                      <a:r>
                        <a:rPr lang="zh-CN" sz="1400" b="0" strike="noStrike" spc="-1" dirty="0">
                          <a:solidFill>
                            <a:srgbClr val="000000"/>
                          </a:solidFill>
                          <a:latin typeface="Times New Roman"/>
                        </a:rPr>
                        <a:t>我国农作物耕种收综合机械化率</a:t>
                      </a:r>
                      <a:r>
                        <a:rPr lang="en-US" sz="1400" b="0" strike="noStrike" spc="-1" dirty="0">
                          <a:solidFill>
                            <a:srgbClr val="000000"/>
                          </a:solidFill>
                          <a:latin typeface="Times New Roman"/>
                        </a:rPr>
                        <a:t>63.82%,</a:t>
                      </a:r>
                      <a:r>
                        <a:rPr lang="zh-CN" sz="1400" b="0" strike="noStrike" spc="-1" dirty="0">
                          <a:solidFill>
                            <a:srgbClr val="000000"/>
                          </a:solidFill>
                          <a:latin typeface="Times New Roman"/>
                        </a:rPr>
                        <a:t>机耕率为</a:t>
                      </a:r>
                      <a:r>
                        <a:rPr lang="en-US" sz="1400" b="0" strike="noStrike" spc="-1" dirty="0">
                          <a:solidFill>
                            <a:srgbClr val="000000"/>
                          </a:solidFill>
                          <a:latin typeface="Times New Roman"/>
                        </a:rPr>
                        <a:t>80.43%,</a:t>
                      </a:r>
                      <a:r>
                        <a:rPr lang="zh-CN" sz="1400" b="0" strike="noStrike" spc="-1" dirty="0">
                          <a:solidFill>
                            <a:srgbClr val="000000"/>
                          </a:solidFill>
                          <a:latin typeface="Times New Roman"/>
                        </a:rPr>
                        <a:t>但机播率和机收率都较低</a:t>
                      </a:r>
                      <a:r>
                        <a:rPr lang="en-US" sz="1400" b="0" strike="noStrike" spc="-1" dirty="0">
                          <a:solidFill>
                            <a:srgbClr val="000000"/>
                          </a:solidFill>
                          <a:latin typeface="Times New Roman"/>
                        </a:rPr>
                        <a:t>,</a:t>
                      </a:r>
                      <a:r>
                        <a:rPr lang="zh-CN" sz="1400" b="0" strike="noStrike" spc="-1" dirty="0">
                          <a:solidFill>
                            <a:srgbClr val="000000"/>
                          </a:solidFill>
                          <a:latin typeface="Times New Roman"/>
                        </a:rPr>
                        <a:t>分别为</a:t>
                      </a:r>
                      <a:r>
                        <a:rPr lang="en-US" sz="1400" b="0" strike="noStrike" spc="-1" dirty="0">
                          <a:solidFill>
                            <a:srgbClr val="000000"/>
                          </a:solidFill>
                          <a:latin typeface="Times New Roman"/>
                        </a:rPr>
                        <a:t>52.08%</a:t>
                      </a:r>
                      <a:r>
                        <a:rPr lang="zh-CN" sz="1400" b="0" strike="noStrike" spc="-1" dirty="0">
                          <a:solidFill>
                            <a:srgbClr val="000000"/>
                          </a:solidFill>
                          <a:latin typeface="Times New Roman"/>
                        </a:rPr>
                        <a:t>和</a:t>
                      </a:r>
                      <a:r>
                        <a:rPr lang="en-US" sz="1400" b="0" strike="noStrike" spc="-1" dirty="0">
                          <a:solidFill>
                            <a:srgbClr val="000000"/>
                          </a:solidFill>
                          <a:latin typeface="Times New Roman"/>
                        </a:rPr>
                        <a:t>53.40%</a:t>
                      </a:r>
                      <a:r>
                        <a:rPr lang="zh-CN" sz="1400" b="0" strike="noStrike" spc="-1" dirty="0">
                          <a:solidFill>
                            <a:srgbClr val="000000"/>
                          </a:solidFill>
                          <a:latin typeface="Times New Roman"/>
                        </a:rPr>
                        <a:t>。</a:t>
                      </a:r>
                      <a:endParaRPr lang="en-US" sz="1400" b="0" strike="noStrike" spc="-1" dirty="0">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xmlns:p15="http://schemas.microsoft.com/office/powerpoint/2012/main">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33087</TotalTime>
  <Words>1642</Words>
  <Application>Microsoft Office PowerPoint</Application>
  <PresentationFormat>全屏显示(4:3)</PresentationFormat>
  <Paragraphs>167</Paragraphs>
  <Slides>32</Slides>
  <Notes>20</Notes>
  <HiddenSlides>0</HiddenSlides>
  <MMClips>0</MMClips>
  <ScaleCrop>false</ScaleCrop>
  <HeadingPairs>
    <vt:vector size="8" baseType="variant">
      <vt:variant>
        <vt:lpstr>已用的字体</vt:lpstr>
      </vt:variant>
      <vt:variant>
        <vt:i4>6</vt:i4>
      </vt:variant>
      <vt:variant>
        <vt:lpstr>主题</vt:lpstr>
      </vt:variant>
      <vt:variant>
        <vt:i4>2</vt:i4>
      </vt:variant>
      <vt:variant>
        <vt:lpstr>嵌入 OLE 服务器</vt:lpstr>
      </vt:variant>
      <vt:variant>
        <vt:i4>1</vt:i4>
      </vt:variant>
      <vt:variant>
        <vt:lpstr>幻灯片标题</vt:lpstr>
      </vt:variant>
      <vt:variant>
        <vt:i4>32</vt:i4>
      </vt:variant>
    </vt:vector>
  </HeadingPairs>
  <TitlesOfParts>
    <vt:vector size="41" baseType="lpstr">
      <vt:lpstr>DejaVu Sans</vt:lpstr>
      <vt:lpstr>仿宋</vt:lpstr>
      <vt:lpstr>Arial</vt:lpstr>
      <vt:lpstr>Calibri</vt:lpstr>
      <vt:lpstr>Symbol</vt:lpstr>
      <vt:lpstr>Times New Roman</vt:lpstr>
      <vt:lpstr>Office Theme</vt:lpstr>
      <vt:lpstr>Office Theme</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David Alexander</Manager>
  <Company>Pearson Education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Economics:  Feenstra/Taylor 2/e</dc:title>
  <dc:subject>International Economics</dc:subject>
  <dc:creator>Fernando Quijano</dc:creator>
  <dc:description/>
  <cp:lastModifiedBy>sifu</cp:lastModifiedBy>
  <cp:revision>1966</cp:revision>
  <dcterms:created xsi:type="dcterms:W3CDTF">2007-05-23T02:54:43Z</dcterms:created>
  <dcterms:modified xsi:type="dcterms:W3CDTF">2023-09-30T08:35:55Z</dcterms:modified>
  <dc:language>zh-CN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20</vt:i4>
  </property>
  <property fmtid="{D5CDD505-2E9C-101B-9397-08002B2CF9AE}" pid="3" name="PresentationFormat">
    <vt:lpwstr>全屏显示(4:3)</vt:lpwstr>
  </property>
  <property fmtid="{D5CDD505-2E9C-101B-9397-08002B2CF9AE}" pid="4" name="Slides">
    <vt:i4>32</vt:i4>
  </property>
</Properties>
</file>